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0" r:id="rId3"/>
    <p:sldId id="311" r:id="rId4"/>
    <p:sldId id="312" r:id="rId5"/>
    <p:sldId id="309" r:id="rId6"/>
    <p:sldId id="308" r:id="rId7"/>
    <p:sldId id="317" r:id="rId8"/>
    <p:sldId id="319" r:id="rId9"/>
    <p:sldId id="320" r:id="rId10"/>
    <p:sldId id="318" r:id="rId11"/>
    <p:sldId id="258" r:id="rId12"/>
    <p:sldId id="259" r:id="rId13"/>
    <p:sldId id="328" r:id="rId14"/>
    <p:sldId id="376" r:id="rId15"/>
    <p:sldId id="321" r:id="rId16"/>
    <p:sldId id="262" r:id="rId17"/>
    <p:sldId id="260" r:id="rId18"/>
    <p:sldId id="313" r:id="rId19"/>
    <p:sldId id="314" r:id="rId20"/>
    <p:sldId id="261" r:id="rId21"/>
    <p:sldId id="315" r:id="rId22"/>
    <p:sldId id="378" r:id="rId23"/>
    <p:sldId id="369" r:id="rId24"/>
    <p:sldId id="379" r:id="rId25"/>
    <p:sldId id="316" r:id="rId26"/>
    <p:sldId id="380" r:id="rId27"/>
    <p:sldId id="381" r:id="rId28"/>
    <p:sldId id="325" r:id="rId29"/>
    <p:sldId id="326" r:id="rId30"/>
    <p:sldId id="327" r:id="rId31"/>
    <p:sldId id="329" r:id="rId32"/>
    <p:sldId id="324" r:id="rId33"/>
    <p:sldId id="282" r:id="rId34"/>
    <p:sldId id="283" r:id="rId35"/>
    <p:sldId id="284" r:id="rId36"/>
    <p:sldId id="285" r:id="rId37"/>
    <p:sldId id="286" r:id="rId38"/>
    <p:sldId id="287" r:id="rId39"/>
    <p:sldId id="288" r:id="rId40"/>
    <p:sldId id="289" r:id="rId41"/>
    <p:sldId id="290" r:id="rId42"/>
    <p:sldId id="291" r:id="rId43"/>
    <p:sldId id="377" r:id="rId44"/>
    <p:sldId id="323" r:id="rId45"/>
    <p:sldId id="303" r:id="rId46"/>
    <p:sldId id="305" r:id="rId47"/>
    <p:sldId id="300" r:id="rId48"/>
    <p:sldId id="301" r:id="rId49"/>
    <p:sldId id="292" r:id="rId50"/>
    <p:sldId id="302" r:id="rId51"/>
    <p:sldId id="304" r:id="rId52"/>
    <p:sldId id="371" r:id="rId53"/>
    <p:sldId id="370" r:id="rId54"/>
    <p:sldId id="372" r:id="rId55"/>
    <p:sldId id="375" r:id="rId56"/>
    <p:sldId id="390" r:id="rId57"/>
    <p:sldId id="332" r:id="rId58"/>
    <p:sldId id="330" r:id="rId59"/>
    <p:sldId id="333" r:id="rId60"/>
    <p:sldId id="389" r:id="rId61"/>
    <p:sldId id="334" r:id="rId62"/>
    <p:sldId id="265" r:id="rId63"/>
    <p:sldId id="266" r:id="rId64"/>
    <p:sldId id="267" r:id="rId65"/>
    <p:sldId id="268" r:id="rId66"/>
    <p:sldId id="269" r:id="rId67"/>
    <p:sldId id="373" r:id="rId68"/>
    <p:sldId id="335" r:id="rId69"/>
    <p:sldId id="270" r:id="rId70"/>
    <p:sldId id="271" r:id="rId71"/>
    <p:sldId id="272" r:id="rId72"/>
    <p:sldId id="273" r:id="rId73"/>
    <p:sldId id="274" r:id="rId74"/>
    <p:sldId id="275" r:id="rId75"/>
    <p:sldId id="374" r:id="rId76"/>
    <p:sldId id="276" r:id="rId77"/>
    <p:sldId id="336" r:id="rId78"/>
    <p:sldId id="365" r:id="rId79"/>
    <p:sldId id="345" r:id="rId80"/>
    <p:sldId id="346" r:id="rId81"/>
    <p:sldId id="347" r:id="rId82"/>
    <p:sldId id="366" r:id="rId83"/>
    <p:sldId id="349" r:id="rId84"/>
    <p:sldId id="350" r:id="rId85"/>
    <p:sldId id="351" r:id="rId86"/>
    <p:sldId id="352" r:id="rId87"/>
    <p:sldId id="353" r:id="rId88"/>
    <p:sldId id="382" r:id="rId89"/>
    <p:sldId id="354" r:id="rId90"/>
    <p:sldId id="355" r:id="rId91"/>
    <p:sldId id="383" r:id="rId92"/>
    <p:sldId id="384" r:id="rId93"/>
    <p:sldId id="357" r:id="rId94"/>
    <p:sldId id="358" r:id="rId95"/>
    <p:sldId id="359" r:id="rId96"/>
    <p:sldId id="360" r:id="rId97"/>
    <p:sldId id="361" r:id="rId98"/>
    <p:sldId id="386" r:id="rId99"/>
    <p:sldId id="362" r:id="rId100"/>
    <p:sldId id="385" r:id="rId101"/>
    <p:sldId id="388" r:id="rId102"/>
    <p:sldId id="364" r:id="rId103"/>
    <p:sldId id="387" r:id="rId104"/>
    <p:sldId id="281" r:id="rId105"/>
    <p:sldId id="279" r:id="rId10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58" autoAdjust="0"/>
  </p:normalViewPr>
  <p:slideViewPr>
    <p:cSldViewPr>
      <p:cViewPr varScale="1">
        <p:scale>
          <a:sx n="121" d="100"/>
          <a:sy n="121" d="100"/>
        </p:scale>
        <p:origin x="1904" y="168"/>
      </p:cViewPr>
      <p:guideLst>
        <p:guide orient="horz" pos="2160"/>
        <p:guide pos="2880"/>
      </p:guideLst>
    </p:cSldViewPr>
  </p:slideViewPr>
  <p:outlineViewPr>
    <p:cViewPr>
      <p:scale>
        <a:sx n="33" d="100"/>
        <a:sy n="33" d="100"/>
      </p:scale>
      <p:origin x="0" y="1761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20/8/24</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20/8/24</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FsIGn5w0AKQ" TargetMode="External"/><Relationship Id="rId2" Type="http://schemas.openxmlformats.org/officeDocument/2006/relationships/hyperlink" Target="https://www.google.com/url?sa=i&amp;url=https%3A%2F%2Fwww.youtube.com%2Fwatch%3Fv%3DFsIGn5w0AKQ&amp;psig=AOvVaw0RqWWN9XXpCQPOBzEEiqx-&amp;ust=1586613809743000&amp;source=images&amp;cd=vfe&amp;ved=0CA0QjhxqFwoTCKir0ZqD3ugCFQAAAAAdAAAAABAE" TargetMode="External"/><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hyperlink" Target="https://www.washingtonpost.com/graphics/2020/world/corona-simulator/?fbclid=IwAR31FzSst7S35raQwtXCqOeiNWDfqsFTyLkZnJWQbMEJ5YIEFo7z6iqVv14"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www.scnsoft.com/blog/guide-to-data-quality-management" TargetMode="Externa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0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Reliability_enginee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 Id="rId6" Type="http://schemas.openxmlformats.org/officeDocument/2006/relationships/image" Target="../media/image52.gif"/><Relationship Id="rId5" Type="http://schemas.openxmlformats.org/officeDocument/2006/relationships/image" Target="../media/image51.jpe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yDI5oVn0RgM" TargetMode="External"/><Relationship Id="rId2" Type="http://schemas.openxmlformats.org/officeDocument/2006/relationships/hyperlink" Target="https://www.youtube.com/watch?v=lsiHUfIpNGY" TargetMode="Externa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611560" y="1412776"/>
            <a:ext cx="8208912" cy="1938992"/>
          </a:xfrm>
          <a:prstGeom prst="rect">
            <a:avLst/>
          </a:prstGeom>
          <a:noFill/>
        </p:spPr>
        <p:txBody>
          <a:bodyPr wrap="square" rtlCol="0">
            <a:spAutoFit/>
          </a:bodyPr>
          <a:lstStyle/>
          <a:p>
            <a:pPr algn="ctr"/>
            <a:r>
              <a:rPr lang="es-CR" sz="5400" dirty="0">
                <a:solidFill>
                  <a:schemeClr val="bg1"/>
                </a:solidFill>
              </a:rPr>
              <a:t>Introducción a la Estadística o Bioestadística</a:t>
            </a:r>
          </a:p>
          <a:p>
            <a:endParaRPr lang="es-CR" sz="1200" dirty="0"/>
          </a:p>
        </p:txBody>
      </p:sp>
      <p:sp>
        <p:nvSpPr>
          <p:cNvPr id="5" name="4 CuadroTexto"/>
          <p:cNvSpPr txBox="1"/>
          <p:nvPr/>
        </p:nvSpPr>
        <p:spPr>
          <a:xfrm>
            <a:off x="3563888" y="5949280"/>
            <a:ext cx="5472608" cy="830997"/>
          </a:xfrm>
          <a:prstGeom prst="rect">
            <a:avLst/>
          </a:prstGeom>
          <a:noFill/>
        </p:spPr>
        <p:txBody>
          <a:bodyPr wrap="square" rtlCol="0">
            <a:spAutoFit/>
          </a:bodyPr>
          <a:lstStyle/>
          <a:p>
            <a:pPr algn="r"/>
            <a:r>
              <a:rPr lang="es-CR" sz="4800" dirty="0"/>
              <a:t>Oscar Centeno Mora</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la Estadística</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2099031556"/>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4071B6-61FF-4212-93EC-84D0638FFA13}"/>
              </a:ext>
            </a:extLst>
          </p:cNvPr>
          <p:cNvSpPr>
            <a:spLocks noGrp="1"/>
          </p:cNvSpPr>
          <p:nvPr>
            <p:ph sz="quarter" idx="1"/>
          </p:nvPr>
        </p:nvSpPr>
        <p:spPr>
          <a:xfrm>
            <a:off x="95057" y="908720"/>
            <a:ext cx="8964789" cy="1152128"/>
          </a:xfrm>
        </p:spPr>
        <p:txBody>
          <a:bodyPr>
            <a:normAutofit fontScale="77500" lnSpcReduction="20000"/>
          </a:bodyPr>
          <a:lstStyle/>
          <a:p>
            <a:r>
              <a:rPr lang="es-CR" sz="2000" dirty="0"/>
              <a:t>El simular escenarios es una excelente forma de tener información tanto para la investigación y la toma de decisiones:   </a:t>
            </a:r>
            <a:r>
              <a:rPr lang="en-US" dirty="0">
                <a:hlinkClick r:id="rId2">
                  <a:extLst>
                    <a:ext uri="{A12FA001-AC4F-418D-AE19-62706E023703}">
                      <ahyp:hlinkClr xmlns:ahyp="http://schemas.microsoft.com/office/drawing/2018/hyperlinkcolor" val="tx"/>
                    </a:ext>
                  </a:extLst>
                </a:hlinkClick>
              </a:rPr>
              <a:t>Simulation of tactics against Coronavirus by Washington Post</a:t>
            </a:r>
            <a:r>
              <a:rPr lang="en-US" dirty="0"/>
              <a:t>: </a:t>
            </a:r>
            <a:r>
              <a:rPr lang="en-US" sz="2000" dirty="0">
                <a:hlinkClick r:id="rId3"/>
              </a:rPr>
              <a:t>https://www.youtube.com/watch?v=FsIGn5w0AKQ</a:t>
            </a:r>
            <a:r>
              <a:rPr lang="en-US" sz="2000" dirty="0"/>
              <a:t>                   y </a:t>
            </a:r>
            <a:br>
              <a:rPr lang="en-US" sz="2000" dirty="0"/>
            </a:br>
            <a:r>
              <a:rPr lang="en-US" sz="2000" dirty="0">
                <a:hlinkClick r:id="rId4"/>
              </a:rPr>
              <a:t>https://www.washingtonpost.com/graphics/2020/world/corona-simulator/?fbclid=IwAR31FzSst7S35raQwtXCqOeiNWDfqsFTyLkZnJWQbMEJ5YIEFo7z6iqVv14</a:t>
            </a:r>
            <a:endParaRPr lang="en-US" sz="2000" dirty="0"/>
          </a:p>
        </p:txBody>
      </p:sp>
      <p:sp>
        <p:nvSpPr>
          <p:cNvPr id="5" name="1 Título">
            <a:extLst>
              <a:ext uri="{FF2B5EF4-FFF2-40B4-BE49-F238E27FC236}">
                <a16:creationId xmlns:a16="http://schemas.microsoft.com/office/drawing/2014/main" id="{D7EE5E95-313E-4742-A111-DBC66CF20736}"/>
              </a:ext>
            </a:extLst>
          </p:cNvPr>
          <p:cNvSpPr>
            <a:spLocks noGrp="1"/>
          </p:cNvSpPr>
          <p:nvPr>
            <p:ph type="title"/>
          </p:nvPr>
        </p:nvSpPr>
        <p:spPr>
          <a:xfrm>
            <a:off x="95057" y="116632"/>
            <a:ext cx="9072594" cy="792088"/>
          </a:xfrm>
        </p:spPr>
        <p:txBody>
          <a:bodyPr>
            <a:normAutofit fontScale="90000"/>
          </a:bodyPr>
          <a:lstStyle/>
          <a:p>
            <a:pPr algn="ctr"/>
            <a:r>
              <a:rPr lang="es-CR" dirty="0"/>
              <a:t>Recolección de datos mediante simulaciones</a:t>
            </a:r>
          </a:p>
        </p:txBody>
      </p:sp>
      <p:pic>
        <p:nvPicPr>
          <p:cNvPr id="10252" name="Picture 12" descr="Por qué brotes como el del coronavirus crecen exponencialmente y ...">
            <a:extLst>
              <a:ext uri="{FF2B5EF4-FFF2-40B4-BE49-F238E27FC236}">
                <a16:creationId xmlns:a16="http://schemas.microsoft.com/office/drawing/2014/main" id="{69D29FED-CE56-4F99-BC69-4B0F86028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211" y="2204864"/>
            <a:ext cx="6647578" cy="442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03828"/>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1" name="Rectángulo redondeado 10"/>
          <p:cNvSpPr/>
          <p:nvPr/>
        </p:nvSpPr>
        <p:spPr>
          <a:xfrm>
            <a:off x="4716016" y="5863460"/>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Evaluación de la calidad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18631517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572560" cy="764704"/>
          </a:xfrm>
        </p:spPr>
        <p:txBody>
          <a:bodyPr>
            <a:normAutofit/>
          </a:bodyPr>
          <a:lstStyle/>
          <a:p>
            <a:pPr algn="ctr"/>
            <a:r>
              <a:rPr lang="es-CR" dirty="0"/>
              <a:t>Evaluación de la calidad de los datos</a:t>
            </a:r>
          </a:p>
        </p:txBody>
      </p:sp>
      <p:sp>
        <p:nvSpPr>
          <p:cNvPr id="3" name="2 Marcador de contenido"/>
          <p:cNvSpPr>
            <a:spLocks noGrp="1"/>
          </p:cNvSpPr>
          <p:nvPr>
            <p:ph sz="quarter" idx="1"/>
          </p:nvPr>
        </p:nvSpPr>
        <p:spPr>
          <a:xfrm>
            <a:off x="214282" y="1196752"/>
            <a:ext cx="5869886" cy="5375520"/>
          </a:xfrm>
        </p:spPr>
        <p:txBody>
          <a:bodyPr>
            <a:normAutofit fontScale="92500" lnSpcReduction="10000"/>
          </a:bodyPr>
          <a:lstStyle/>
          <a:p>
            <a:pPr algn="just"/>
            <a:r>
              <a:rPr lang="es-CR" dirty="0"/>
              <a:t>Como los datos son la “materia prima” para los futuros análisis, es muy importante evaluar su calidad.</a:t>
            </a:r>
          </a:p>
          <a:p>
            <a:pPr algn="just"/>
            <a:endParaRPr lang="es-CR" dirty="0"/>
          </a:p>
          <a:p>
            <a:pPr algn="just"/>
            <a:r>
              <a:rPr lang="es-CR" dirty="0"/>
              <a:t>Si los datos son defectuosos, las conclusiones obtenidas de los análisis también lo serán.</a:t>
            </a:r>
          </a:p>
          <a:p>
            <a:pPr algn="just"/>
            <a:endParaRPr lang="es-CR" dirty="0"/>
          </a:p>
          <a:p>
            <a:pPr algn="just"/>
            <a:r>
              <a:rPr lang="es-CR" dirty="0"/>
              <a:t>Para evaluar la calidad de los datos se puede:</a:t>
            </a:r>
          </a:p>
          <a:p>
            <a:pPr marL="514350" indent="-514350" algn="just">
              <a:buAutoNum type="arabicPeriod"/>
            </a:pPr>
            <a:r>
              <a:rPr lang="es-CR" dirty="0"/>
              <a:t>Compara con estudios similares.      </a:t>
            </a:r>
          </a:p>
          <a:p>
            <a:pPr marL="514350" indent="-514350" algn="just">
              <a:buAutoNum type="arabicPeriod"/>
            </a:pPr>
            <a:r>
              <a:rPr lang="es-CR" dirty="0"/>
              <a:t>Verificar la fuente.</a:t>
            </a:r>
          </a:p>
          <a:p>
            <a:pPr marL="514350" indent="-514350" algn="just">
              <a:buAutoNum type="arabicPeriod"/>
            </a:pPr>
            <a:r>
              <a:rPr lang="es-CR" dirty="0"/>
              <a:t>Investigar técnica utilizada.    </a:t>
            </a:r>
          </a:p>
          <a:p>
            <a:pPr marL="514350" indent="-514350" algn="just">
              <a:buAutoNum type="arabicPeriod"/>
            </a:pPr>
            <a:r>
              <a:rPr lang="es-CR" dirty="0"/>
              <a:t>Conocer ruta de la información.</a:t>
            </a:r>
          </a:p>
          <a:p>
            <a:pPr marL="514350" indent="-514350" algn="just">
              <a:buAutoNum type="arabicPeriod"/>
            </a:pPr>
            <a:r>
              <a:rPr lang="es-CR" dirty="0"/>
              <a:t>Otros.</a:t>
            </a:r>
          </a:p>
          <a:p>
            <a:pPr>
              <a:buNone/>
            </a:pPr>
            <a:endParaRPr lang="es-CR" dirty="0"/>
          </a:p>
        </p:txBody>
      </p:sp>
      <p:pic>
        <p:nvPicPr>
          <p:cNvPr id="2050" name="Picture 2" descr="http://www.antoniopainn.com/wp-content/uploads/2014/04/post25-Antonio-Pain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357298"/>
            <a:ext cx="2448272" cy="1848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3.bp.blogspot.com/-B4du3_gajtY/Ul5kpZqlQ7I/AAAAAAAACkA/SWy5oPHBUjc/s1600/Evaluar_InfoW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353" y="3933057"/>
            <a:ext cx="3168352" cy="263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17558"/>
      </p:ext>
    </p:extLst>
  </p:cSld>
  <p:clrMapOvr>
    <a:masterClrMapping/>
  </p:clrMapOvr>
  <p:transition>
    <p:whee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8EE385-E041-43BD-90E0-BF5533C1796F}"/>
              </a:ext>
            </a:extLst>
          </p:cNvPr>
          <p:cNvSpPr>
            <a:spLocks noGrp="1"/>
          </p:cNvSpPr>
          <p:nvPr>
            <p:ph sz="quarter" idx="1"/>
          </p:nvPr>
        </p:nvSpPr>
        <p:spPr>
          <a:xfrm>
            <a:off x="214282" y="908720"/>
            <a:ext cx="8678198" cy="4572000"/>
          </a:xfrm>
        </p:spPr>
        <p:txBody>
          <a:bodyPr>
            <a:normAutofit/>
          </a:bodyPr>
          <a:lstStyle/>
          <a:p>
            <a:pPr marL="0" indent="0">
              <a:buNone/>
            </a:pPr>
            <a:r>
              <a:rPr lang="es-CR" sz="2400" dirty="0"/>
              <a:t>Para más información sobre la evaluación de la calidad de la data:</a:t>
            </a:r>
            <a:br>
              <a:rPr lang="es-CR" sz="2400" dirty="0"/>
            </a:br>
            <a:r>
              <a:rPr lang="en-US" sz="2400" dirty="0">
                <a:hlinkClick r:id="rId2"/>
              </a:rPr>
              <a:t>https://www.scnsoft.com/blog/guide-to-data-quality-management</a:t>
            </a:r>
            <a:endParaRPr lang="en-US" sz="2400" dirty="0"/>
          </a:p>
        </p:txBody>
      </p:sp>
      <p:sp>
        <p:nvSpPr>
          <p:cNvPr id="4" name="1 Título">
            <a:extLst>
              <a:ext uri="{FF2B5EF4-FFF2-40B4-BE49-F238E27FC236}">
                <a16:creationId xmlns:a16="http://schemas.microsoft.com/office/drawing/2014/main" id="{C8BC871B-BBC1-4AF5-A6A2-B46ACD522920}"/>
              </a:ext>
            </a:extLst>
          </p:cNvPr>
          <p:cNvSpPr>
            <a:spLocks noGrp="1"/>
          </p:cNvSpPr>
          <p:nvPr>
            <p:ph type="title"/>
          </p:nvPr>
        </p:nvSpPr>
        <p:spPr>
          <a:xfrm>
            <a:off x="214282" y="0"/>
            <a:ext cx="8572560" cy="692696"/>
          </a:xfrm>
        </p:spPr>
        <p:txBody>
          <a:bodyPr>
            <a:normAutofit fontScale="90000"/>
          </a:bodyPr>
          <a:lstStyle/>
          <a:p>
            <a:pPr algn="ctr"/>
            <a:r>
              <a:rPr lang="es-CR" dirty="0"/>
              <a:t>Evaluación de la calidad de los datos</a:t>
            </a:r>
          </a:p>
        </p:txBody>
      </p:sp>
      <p:pic>
        <p:nvPicPr>
          <p:cNvPr id="12290" name="Picture 2" descr="Data quality attributes">
            <a:extLst>
              <a:ext uri="{FF2B5EF4-FFF2-40B4-BE49-F238E27FC236}">
                <a16:creationId xmlns:a16="http://schemas.microsoft.com/office/drawing/2014/main" id="{90E5B013-54ED-4419-B7D2-88C8CCF5EB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44824"/>
            <a:ext cx="3384376" cy="482453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ata Quality In 6 Step Process Showing Assessment And Control ...">
            <a:extLst>
              <a:ext uri="{FF2B5EF4-FFF2-40B4-BE49-F238E27FC236}">
                <a16:creationId xmlns:a16="http://schemas.microsoft.com/office/drawing/2014/main" id="{7C8B7D09-39A7-41F8-AD1F-DE821F7F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485" y="2411760"/>
            <a:ext cx="4379979" cy="328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90763"/>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onjourdefrance.com/image/passe-compose-ou-imparfait-grammaire-bdf-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2" y="-3561"/>
            <a:ext cx="9144992" cy="686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207077"/>
      </p:ext>
    </p:extLst>
  </p:cSld>
  <p:clrMapOvr>
    <a:masterClrMapping/>
  </p:clrMapOvr>
  <p:transition spd="slow">
    <p:wheel spokes="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dirty="0"/>
          </a:p>
        </p:txBody>
      </p:sp>
      <p:sp>
        <p:nvSpPr>
          <p:cNvPr id="3" name="2 Marcador de contenido"/>
          <p:cNvSpPr>
            <a:spLocks noGrp="1"/>
          </p:cNvSpPr>
          <p:nvPr>
            <p:ph sz="quarter" idx="1"/>
          </p:nvPr>
        </p:nvSpPr>
        <p:spPr/>
        <p:txBody>
          <a:bodyPr/>
          <a:lstStyle/>
          <a:p>
            <a:endParaRPr lang="es-CR"/>
          </a:p>
        </p:txBody>
      </p:sp>
      <p:pic>
        <p:nvPicPr>
          <p:cNvPr id="52226" name="Picture 2" descr="http://www.granadablogs.com/pateandoelmundo/wp-content/uploads/2009/10/_074.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p:cut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640960" cy="908720"/>
          </a:xfrm>
        </p:spPr>
        <p:txBody>
          <a:bodyPr/>
          <a:lstStyle/>
          <a:p>
            <a:pPr algn="ctr"/>
            <a:r>
              <a:rPr lang="es-CR" dirty="0"/>
              <a:t>¿Qué es la Estadística?</a:t>
            </a:r>
          </a:p>
        </p:txBody>
      </p:sp>
      <p:sp>
        <p:nvSpPr>
          <p:cNvPr id="3" name="2 Marcador de contenido"/>
          <p:cNvSpPr>
            <a:spLocks noGrp="1"/>
          </p:cNvSpPr>
          <p:nvPr>
            <p:ph sz="quarter" idx="1"/>
          </p:nvPr>
        </p:nvSpPr>
        <p:spPr>
          <a:xfrm>
            <a:off x="251520" y="1052736"/>
            <a:ext cx="6120680" cy="5328592"/>
          </a:xfrm>
        </p:spPr>
        <p:txBody>
          <a:bodyPr>
            <a:normAutofit/>
          </a:bodyPr>
          <a:lstStyle/>
          <a:p>
            <a:pPr algn="just"/>
            <a:r>
              <a:rPr lang="es-CR" sz="2400" dirty="0"/>
              <a:t>La definición de </a:t>
            </a:r>
            <a:r>
              <a:rPr lang="es-CR" sz="2400" i="1" dirty="0"/>
              <a:t>Estadística</a:t>
            </a:r>
            <a:r>
              <a:rPr lang="es-CR" sz="2400" dirty="0"/>
              <a:t> se suele confundir muchas veces con lo que se entiende por “datos estadísticos”.</a:t>
            </a:r>
          </a:p>
          <a:p>
            <a:pPr algn="just"/>
            <a:endParaRPr lang="es-CR" sz="2400" dirty="0"/>
          </a:p>
          <a:p>
            <a:pPr algn="just"/>
            <a:r>
              <a:rPr lang="es-CR" sz="2400" dirty="0"/>
              <a:t>La palabra </a:t>
            </a:r>
            <a:r>
              <a:rPr lang="es-CR" sz="2400" i="1" dirty="0"/>
              <a:t>Estadística</a:t>
            </a:r>
            <a:r>
              <a:rPr lang="es-CR" sz="2400" dirty="0"/>
              <a:t> es utilizada en varios sentidos en el habla cotidiano.</a:t>
            </a:r>
          </a:p>
          <a:p>
            <a:pPr algn="just"/>
            <a:endParaRPr lang="es-CR" sz="2400" dirty="0"/>
          </a:p>
          <a:p>
            <a:pPr algn="just"/>
            <a:r>
              <a:rPr lang="es-CR" sz="2400" dirty="0"/>
              <a:t>Aún los propios estadísticos al definir su propia disciplina tienen  ciertos problemas, ya que ponen de relieve unos aspectos más que otros, lo cual parece que muchas veces la definición no sea tan clara.</a:t>
            </a:r>
          </a:p>
        </p:txBody>
      </p:sp>
      <p:pic>
        <p:nvPicPr>
          <p:cNvPr id="21506" name="Picture 2" descr="http://www.ramontarrio.com/index_archivos/colegio_archivos/canciones_archivos/question.gif"/>
          <p:cNvPicPr>
            <a:picLocks noChangeAspect="1" noChangeArrowheads="1"/>
          </p:cNvPicPr>
          <p:nvPr/>
        </p:nvPicPr>
        <p:blipFill>
          <a:blip r:embed="rId2" cstate="print"/>
          <a:srcRect/>
          <a:stretch>
            <a:fillRect/>
          </a:stretch>
        </p:blipFill>
        <p:spPr bwMode="auto">
          <a:xfrm>
            <a:off x="6660232" y="1124744"/>
            <a:ext cx="2183636" cy="2016224"/>
          </a:xfrm>
          <a:prstGeom prst="rect">
            <a:avLst/>
          </a:prstGeom>
          <a:noFill/>
        </p:spPr>
      </p:pic>
      <p:pic>
        <p:nvPicPr>
          <p:cNvPr id="21508" name="Picture 4" descr="http://www.bakkersdrivingschool.com/images/yellow_sign.png"/>
          <p:cNvPicPr>
            <a:picLocks noChangeAspect="1" noChangeArrowheads="1"/>
          </p:cNvPicPr>
          <p:nvPr/>
        </p:nvPicPr>
        <p:blipFill>
          <a:blip r:embed="rId3" cstate="print"/>
          <a:srcRect/>
          <a:stretch>
            <a:fillRect/>
          </a:stretch>
        </p:blipFill>
        <p:spPr bwMode="auto">
          <a:xfrm>
            <a:off x="6767736" y="3717032"/>
            <a:ext cx="2376264" cy="2376264"/>
          </a:xfrm>
          <a:prstGeom prst="rect">
            <a:avLst/>
          </a:prstGeom>
          <a:noFill/>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048672" cy="5760640"/>
          </a:xfrm>
        </p:spPr>
        <p:txBody>
          <a:bodyPr>
            <a:normAutofit/>
          </a:bodyPr>
          <a:lstStyle/>
          <a:p>
            <a:pPr algn="just"/>
            <a:r>
              <a:rPr lang="es-CR" sz="2400" dirty="0"/>
              <a:t>La estadística no es simplemente un conjunto de datos estadísticos, ni está interesada solamente en recolectar información, resumirlos y presentarlos.</a:t>
            </a:r>
          </a:p>
          <a:p>
            <a:pPr algn="just"/>
            <a:endParaRPr lang="es-CR" sz="2400" dirty="0"/>
          </a:p>
          <a:p>
            <a:pPr algn="just"/>
            <a:r>
              <a:rPr lang="es-CR" sz="2400" dirty="0"/>
              <a:t>Por ahora brindaremos la siguiente definición de </a:t>
            </a:r>
            <a:r>
              <a:rPr lang="es-CR" sz="2400" i="1" dirty="0"/>
              <a:t>Estadística</a:t>
            </a:r>
            <a:r>
              <a:rPr lang="es-CR" sz="2400" dirty="0"/>
              <a:t>: </a:t>
            </a:r>
          </a:p>
          <a:p>
            <a:pPr algn="just"/>
            <a:endParaRPr lang="es-CR" sz="2400" dirty="0"/>
          </a:p>
          <a:p>
            <a:pPr algn="just">
              <a:buNone/>
            </a:pPr>
            <a:r>
              <a:rPr lang="es-CR" sz="2400" dirty="0"/>
              <a:t>“Es la disciplina científica dedicada al desarrollo y aplicación de la teoría y técnicas apropiadas para la recolección, clasificación, presentación, análisis e interpretación de información cuantitativa, obtenida por muestreo, observación o experimentación” (Gómez, M.) </a:t>
            </a:r>
          </a:p>
        </p:txBody>
      </p:sp>
      <p:sp>
        <p:nvSpPr>
          <p:cNvPr id="4" name="1 Título"/>
          <p:cNvSpPr>
            <a:spLocks noGrp="1"/>
          </p:cNvSpPr>
          <p:nvPr>
            <p:ph type="title"/>
          </p:nvPr>
        </p:nvSpPr>
        <p:spPr>
          <a:xfrm>
            <a:off x="251520" y="0"/>
            <a:ext cx="8640960" cy="908720"/>
          </a:xfrm>
        </p:spPr>
        <p:txBody>
          <a:bodyPr/>
          <a:lstStyle/>
          <a:p>
            <a:pPr algn="ctr"/>
            <a:r>
              <a:rPr lang="es-CR" dirty="0"/>
              <a:t>¿Qué es la Estadística?</a:t>
            </a:r>
          </a:p>
        </p:txBody>
      </p:sp>
      <p:pic>
        <p:nvPicPr>
          <p:cNvPr id="20482" name="Picture 2" descr="http://www.uttyler.edu/faculty/jplacyk/images/statistics.jpg"/>
          <p:cNvPicPr>
            <a:picLocks noChangeAspect="1" noChangeArrowheads="1"/>
          </p:cNvPicPr>
          <p:nvPr/>
        </p:nvPicPr>
        <p:blipFill>
          <a:blip r:embed="rId2" cstate="print"/>
          <a:srcRect/>
          <a:stretch>
            <a:fillRect/>
          </a:stretch>
        </p:blipFill>
        <p:spPr bwMode="auto">
          <a:xfrm>
            <a:off x="6588224" y="980728"/>
            <a:ext cx="2354574" cy="1872208"/>
          </a:xfrm>
          <a:prstGeom prst="rect">
            <a:avLst/>
          </a:prstGeom>
          <a:noFill/>
        </p:spPr>
      </p:pic>
      <p:pic>
        <p:nvPicPr>
          <p:cNvPr id="20484" name="Picture 4" descr="http://freelanceswitch.com/wp-content/uploads/2008/02/statistics_p2.jpg"/>
          <p:cNvPicPr>
            <a:picLocks noChangeAspect="1" noChangeArrowheads="1"/>
          </p:cNvPicPr>
          <p:nvPr/>
        </p:nvPicPr>
        <p:blipFill>
          <a:blip r:embed="rId3" cstate="print"/>
          <a:srcRect/>
          <a:stretch>
            <a:fillRect/>
          </a:stretch>
        </p:blipFill>
        <p:spPr bwMode="auto">
          <a:xfrm>
            <a:off x="6444208" y="3212976"/>
            <a:ext cx="2328597" cy="324036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51520" y="0"/>
            <a:ext cx="8640960" cy="908720"/>
          </a:xfrm>
        </p:spPr>
        <p:txBody>
          <a:bodyPr/>
          <a:lstStyle/>
          <a:p>
            <a:pPr algn="ctr"/>
            <a:r>
              <a:rPr lang="es-CR" dirty="0"/>
              <a:t>¿Qué es la Estadística?</a:t>
            </a:r>
          </a:p>
        </p:txBody>
      </p:sp>
      <p:pic>
        <p:nvPicPr>
          <p:cNvPr id="717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15" y="1268760"/>
            <a:ext cx="4845968" cy="36344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607" y="4149080"/>
            <a:ext cx="3290264" cy="24579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angular 5"/>
          <p:cNvCxnSpPr/>
          <p:nvPr/>
        </p:nvCxnSpPr>
        <p:spPr>
          <a:xfrm>
            <a:off x="3131840" y="5378068"/>
            <a:ext cx="2232248" cy="8592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15902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2336718F-506A-4839-A703-88B8DDB1B0EC}"/>
              </a:ext>
            </a:extLst>
          </p:cNvPr>
          <p:cNvSpPr>
            <a:spLocks noGrp="1"/>
          </p:cNvSpPr>
          <p:nvPr>
            <p:ph type="title"/>
          </p:nvPr>
        </p:nvSpPr>
        <p:spPr>
          <a:xfrm>
            <a:off x="251520" y="0"/>
            <a:ext cx="8640960" cy="908720"/>
          </a:xfrm>
        </p:spPr>
        <p:txBody>
          <a:bodyPr/>
          <a:lstStyle/>
          <a:p>
            <a:pPr algn="ctr"/>
            <a:r>
              <a:rPr lang="es-CR" dirty="0"/>
              <a:t>¿Qué es la Bioestadística?</a:t>
            </a:r>
          </a:p>
        </p:txBody>
      </p:sp>
      <p:pic>
        <p:nvPicPr>
          <p:cNvPr id="1026" name="Picture 2" descr="PPT - Applied Biostatistics PowerPoint Presentation, free download ...">
            <a:extLst>
              <a:ext uri="{FF2B5EF4-FFF2-40B4-BE49-F238E27FC236}">
                <a16:creationId xmlns:a16="http://schemas.microsoft.com/office/drawing/2014/main" id="{4D7B5B25-ED2E-4859-958E-2156C77C5D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000"/>
          <a:stretch/>
        </p:blipFill>
        <p:spPr bwMode="auto">
          <a:xfrm>
            <a:off x="1143000" y="908720"/>
            <a:ext cx="6858000" cy="2211710"/>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hacia abajo 4">
            <a:extLst>
              <a:ext uri="{FF2B5EF4-FFF2-40B4-BE49-F238E27FC236}">
                <a16:creationId xmlns:a16="http://schemas.microsoft.com/office/drawing/2014/main" id="{8FD8B87B-AEF0-4624-BC4F-11D88F52E14B}"/>
              </a:ext>
            </a:extLst>
          </p:cNvPr>
          <p:cNvSpPr/>
          <p:nvPr/>
        </p:nvSpPr>
        <p:spPr>
          <a:xfrm>
            <a:off x="4427984" y="3356992"/>
            <a:ext cx="504056" cy="3600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descr="Advanced Biostatistics &amp; Statistical Computing | School of Public ...">
            <a:extLst>
              <a:ext uri="{FF2B5EF4-FFF2-40B4-BE49-F238E27FC236}">
                <a16:creationId xmlns:a16="http://schemas.microsoft.com/office/drawing/2014/main" id="{DA4B0B01-5657-4A3A-8A77-FF42DCDD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029150"/>
            <a:ext cx="6597352" cy="264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244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6476745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0" y="836712"/>
            <a:ext cx="6516216" cy="6021288"/>
          </a:xfrm>
        </p:spPr>
        <p:txBody>
          <a:bodyPr>
            <a:normAutofit fontScale="92500" lnSpcReduction="10000"/>
          </a:bodyPr>
          <a:lstStyle/>
          <a:p>
            <a:pPr algn="just"/>
            <a:r>
              <a:rPr lang="es-CR" dirty="0"/>
              <a:t>Inicia en el antiguo Egipto (3050 </a:t>
            </a:r>
            <a:r>
              <a:rPr lang="es-CR" dirty="0" err="1"/>
              <a:t>a.J.C</a:t>
            </a:r>
            <a:r>
              <a:rPr lang="es-CR" dirty="0"/>
              <a:t>), con recopilación de datos a la población.</a:t>
            </a:r>
          </a:p>
          <a:p>
            <a:pPr algn="just"/>
            <a:endParaRPr lang="es-CR" dirty="0"/>
          </a:p>
          <a:p>
            <a:pPr algn="just"/>
            <a:r>
              <a:rPr lang="es-CR" dirty="0"/>
              <a:t>En la Biblia se habla sobre la Estadística (¿cuáles libros?).</a:t>
            </a:r>
          </a:p>
          <a:p>
            <a:pPr algn="just"/>
            <a:endParaRPr lang="es-CR" dirty="0"/>
          </a:p>
          <a:p>
            <a:pPr algn="just"/>
            <a:r>
              <a:rPr lang="es-CR" dirty="0"/>
              <a:t>Los chinos efectuaron censos hace más de 30 siglos atrás, al igual que los griegos, los cuales tenían fines tributarios, sociales y militares.</a:t>
            </a:r>
          </a:p>
          <a:p>
            <a:pPr algn="just"/>
            <a:endParaRPr lang="es-CR" dirty="0"/>
          </a:p>
          <a:p>
            <a:pPr algn="just"/>
            <a:r>
              <a:rPr lang="es-CR" dirty="0"/>
              <a:t>Fueron los romanos quienes mejor supieron emplear los recursos y técnicas en la recopilación de estadísticas.</a:t>
            </a:r>
          </a:p>
          <a:p>
            <a:pPr algn="just"/>
            <a:endParaRPr lang="es-CR" dirty="0"/>
          </a:p>
          <a:p>
            <a:pPr algn="just"/>
            <a:r>
              <a:rPr lang="es-CR" dirty="0"/>
              <a:t>Los mil años siguientes de la caída del imperio romano,  fueron una época oscura para la Estadística. </a:t>
            </a:r>
          </a:p>
        </p:txBody>
      </p:sp>
      <p:sp>
        <p:nvSpPr>
          <p:cNvPr id="4" name="1 Título"/>
          <p:cNvSpPr>
            <a:spLocks noGrp="1"/>
          </p:cNvSpPr>
          <p:nvPr>
            <p:ph type="title"/>
          </p:nvPr>
        </p:nvSpPr>
        <p:spPr>
          <a:xfrm>
            <a:off x="323528" y="0"/>
            <a:ext cx="8424936" cy="764704"/>
          </a:xfrm>
        </p:spPr>
        <p:txBody>
          <a:bodyPr/>
          <a:lstStyle/>
          <a:p>
            <a:pPr algn="ctr"/>
            <a:r>
              <a:rPr lang="es-CR" dirty="0"/>
              <a:t>Historia de la Estadística</a:t>
            </a:r>
          </a:p>
        </p:txBody>
      </p:sp>
      <p:pic>
        <p:nvPicPr>
          <p:cNvPr id="19458" name="Picture 2" descr="http://www.blogdeturismo.com/wp-content/uploads/2007/06/egipto-imperios-antiguo-y-medio.jpg"/>
          <p:cNvPicPr>
            <a:picLocks noChangeAspect="1" noChangeArrowheads="1"/>
          </p:cNvPicPr>
          <p:nvPr/>
        </p:nvPicPr>
        <p:blipFill>
          <a:blip r:embed="rId2" cstate="print"/>
          <a:srcRect/>
          <a:stretch>
            <a:fillRect/>
          </a:stretch>
        </p:blipFill>
        <p:spPr bwMode="auto">
          <a:xfrm>
            <a:off x="6732240" y="764704"/>
            <a:ext cx="2049806" cy="3312368"/>
          </a:xfrm>
          <a:prstGeom prst="rect">
            <a:avLst/>
          </a:prstGeom>
          <a:noFill/>
        </p:spPr>
      </p:pic>
      <p:pic>
        <p:nvPicPr>
          <p:cNvPr id="19460" name="Picture 4" descr="http://farm4.static.flickr.com/3001/2412430213_1bb9e17196_o_d.jpg"/>
          <p:cNvPicPr>
            <a:picLocks noChangeAspect="1" noChangeArrowheads="1"/>
          </p:cNvPicPr>
          <p:nvPr/>
        </p:nvPicPr>
        <p:blipFill>
          <a:blip r:embed="rId3" cstate="print"/>
          <a:srcRect/>
          <a:stretch>
            <a:fillRect/>
          </a:stretch>
        </p:blipFill>
        <p:spPr bwMode="auto">
          <a:xfrm>
            <a:off x="6660232" y="4221088"/>
            <a:ext cx="2160240" cy="2160240"/>
          </a:xfrm>
          <a:prstGeom prst="rect">
            <a:avLst/>
          </a:prstGeom>
          <a:noFill/>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0"/>
            <a:ext cx="8424936" cy="908720"/>
          </a:xfrm>
        </p:spPr>
        <p:txBody>
          <a:bodyPr/>
          <a:lstStyle/>
          <a:p>
            <a:pPr algn="ctr"/>
            <a:r>
              <a:rPr lang="es-CR" dirty="0"/>
              <a:t>Historia de la Estadística</a:t>
            </a:r>
          </a:p>
        </p:txBody>
      </p:sp>
      <p:sp>
        <p:nvSpPr>
          <p:cNvPr id="3" name="2 Marcador de contenido"/>
          <p:cNvSpPr>
            <a:spLocks noGrp="1"/>
          </p:cNvSpPr>
          <p:nvPr>
            <p:ph sz="quarter" idx="1"/>
          </p:nvPr>
        </p:nvSpPr>
        <p:spPr>
          <a:xfrm>
            <a:off x="179512" y="980728"/>
            <a:ext cx="6120680" cy="5877272"/>
          </a:xfrm>
        </p:spPr>
        <p:txBody>
          <a:bodyPr>
            <a:normAutofit/>
          </a:bodyPr>
          <a:lstStyle/>
          <a:p>
            <a:pPr algn="just"/>
            <a:r>
              <a:rPr lang="es-CR" sz="2400" dirty="0"/>
              <a:t>Los métodos y técnicas Estadísticas permanecieron en el olvido durante la Edad Media.</a:t>
            </a:r>
          </a:p>
          <a:p>
            <a:pPr algn="just"/>
            <a:endParaRPr lang="es-CR" sz="2400" dirty="0"/>
          </a:p>
          <a:p>
            <a:pPr algn="just"/>
            <a:r>
              <a:rPr lang="es-CR" sz="2400" dirty="0"/>
              <a:t>Las estadísticas renacen nuevamente en 1532 en Inglaterra (registros de defunciones), debido al temor de Enrique VII sobre la peste.</a:t>
            </a:r>
          </a:p>
          <a:p>
            <a:pPr algn="just"/>
            <a:endParaRPr lang="es-CR" sz="2400" dirty="0"/>
          </a:p>
          <a:p>
            <a:pPr algn="just"/>
            <a:r>
              <a:rPr lang="es-CR" sz="2400" dirty="0"/>
              <a:t>En toda Europa (especialmente en Francia e Inglaterra), se crearon leyes que obligaban a registrar todas las estadística demográficas.</a:t>
            </a:r>
          </a:p>
          <a:p>
            <a:pPr algn="just"/>
            <a:endParaRPr lang="es-CR" sz="2400" dirty="0"/>
          </a:p>
          <a:p>
            <a:pPr algn="just"/>
            <a:r>
              <a:rPr lang="es-CR" sz="2400" dirty="0"/>
              <a:t>Eruditos del siglo XVII demostraron especial interés sobre las estadísticas demográficas.</a:t>
            </a:r>
          </a:p>
        </p:txBody>
      </p:sp>
      <p:pic>
        <p:nvPicPr>
          <p:cNvPr id="18434" name="Picture 2" descr="http://www.holiday-apartment-tuscany.net/images/tuscany_travel_guide/florencia_edad_media.jpg"/>
          <p:cNvPicPr>
            <a:picLocks noChangeAspect="1" noChangeArrowheads="1"/>
          </p:cNvPicPr>
          <p:nvPr/>
        </p:nvPicPr>
        <p:blipFill>
          <a:blip r:embed="rId2" cstate="print"/>
          <a:srcRect/>
          <a:stretch>
            <a:fillRect/>
          </a:stretch>
        </p:blipFill>
        <p:spPr bwMode="auto">
          <a:xfrm>
            <a:off x="6588224" y="980729"/>
            <a:ext cx="2168699" cy="2736304"/>
          </a:xfrm>
          <a:prstGeom prst="rect">
            <a:avLst/>
          </a:prstGeom>
          <a:noFill/>
        </p:spPr>
      </p:pic>
      <p:pic>
        <p:nvPicPr>
          <p:cNvPr id="18436" name="Picture 4" descr="http://buho.blogia.com/upload/pensador.gif"/>
          <p:cNvPicPr>
            <a:picLocks noChangeAspect="1" noChangeArrowheads="1"/>
          </p:cNvPicPr>
          <p:nvPr/>
        </p:nvPicPr>
        <p:blipFill>
          <a:blip r:embed="rId3" cstate="print"/>
          <a:srcRect/>
          <a:stretch>
            <a:fillRect/>
          </a:stretch>
        </p:blipFill>
        <p:spPr bwMode="auto">
          <a:xfrm>
            <a:off x="6732240" y="3855194"/>
            <a:ext cx="2016224" cy="2814166"/>
          </a:xfrm>
          <a:prstGeom prst="rect">
            <a:avLst/>
          </a:prstGeom>
          <a:noFill/>
        </p:spPr>
      </p:pic>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5" name="Imagen 4"/>
          <p:cNvPicPr>
            <a:picLocks noChangeAspect="1"/>
          </p:cNvPicPr>
          <p:nvPr/>
        </p:nvPicPr>
        <p:blipFill>
          <a:blip r:embed="rId2"/>
          <a:stretch>
            <a:fillRect/>
          </a:stretch>
        </p:blipFill>
        <p:spPr>
          <a:xfrm>
            <a:off x="251520" y="1196752"/>
            <a:ext cx="8632898" cy="5472608"/>
          </a:xfrm>
          <a:prstGeom prst="rect">
            <a:avLst/>
          </a:prstGeom>
        </p:spPr>
      </p:pic>
    </p:spTree>
    <p:extLst>
      <p:ext uri="{BB962C8B-B14F-4D97-AF65-F5344CB8AC3E}">
        <p14:creationId xmlns:p14="http://schemas.microsoft.com/office/powerpoint/2010/main" val="12651202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5" name="Imagen 4"/>
          <p:cNvPicPr>
            <a:picLocks noChangeAspect="1"/>
          </p:cNvPicPr>
          <p:nvPr/>
        </p:nvPicPr>
        <p:blipFill>
          <a:blip r:embed="rId2"/>
          <a:stretch>
            <a:fillRect/>
          </a:stretch>
        </p:blipFill>
        <p:spPr>
          <a:xfrm>
            <a:off x="35496" y="1052736"/>
            <a:ext cx="9001000" cy="5616624"/>
          </a:xfrm>
          <a:prstGeom prst="rect">
            <a:avLst/>
          </a:prstGeom>
        </p:spPr>
      </p:pic>
    </p:spTree>
    <p:extLst>
      <p:ext uri="{BB962C8B-B14F-4D97-AF65-F5344CB8AC3E}">
        <p14:creationId xmlns:p14="http://schemas.microsoft.com/office/powerpoint/2010/main" val="15409007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496" y="44624"/>
            <a:ext cx="9001000" cy="850106"/>
          </a:xfrm>
        </p:spPr>
        <p:txBody>
          <a:bodyPr>
            <a:noAutofit/>
          </a:bodyPr>
          <a:lstStyle/>
          <a:p>
            <a:pPr algn="ctr"/>
            <a:r>
              <a:rPr lang="es-CR" sz="3200" dirty="0"/>
              <a:t>¿Por qué estudiar Estadística o Bioestadística ?</a:t>
            </a:r>
          </a:p>
        </p:txBody>
      </p:sp>
      <p:sp>
        <p:nvSpPr>
          <p:cNvPr id="3" name="Marcador de contenido 2"/>
          <p:cNvSpPr>
            <a:spLocks noGrp="1"/>
          </p:cNvSpPr>
          <p:nvPr>
            <p:ph sz="quarter" idx="1"/>
          </p:nvPr>
        </p:nvSpPr>
        <p:spPr>
          <a:xfrm>
            <a:off x="107504" y="1124744"/>
            <a:ext cx="7056784" cy="5616624"/>
          </a:xfrm>
        </p:spPr>
        <p:txBody>
          <a:bodyPr/>
          <a:lstStyle/>
          <a:p>
            <a:pPr algn="just"/>
            <a:r>
              <a:rPr lang="es-CR" dirty="0"/>
              <a:t>¿Por qué es importante llevar un curso de Estadística o Bioestadística?</a:t>
            </a:r>
          </a:p>
          <a:p>
            <a:pPr algn="just"/>
            <a:endParaRPr lang="es-CR" dirty="0"/>
          </a:p>
          <a:p>
            <a:pPr algn="just"/>
            <a:r>
              <a:rPr lang="es-CR" dirty="0"/>
              <a:t>En la actualidad, TODO tiene que ver con el análisis e interpretación de la información.</a:t>
            </a:r>
          </a:p>
          <a:p>
            <a:pPr algn="just"/>
            <a:endParaRPr lang="es-CR" dirty="0"/>
          </a:p>
          <a:p>
            <a:pPr algn="just"/>
            <a:r>
              <a:rPr lang="es-CR" dirty="0"/>
              <a:t>Sea un estudiante que está empezando una carrera, llevando una maestría, un profesional con varios años de experiencia, siempre se va a ver afrontado con el análisis de la información.</a:t>
            </a:r>
          </a:p>
          <a:p>
            <a:endParaRPr lang="es-CR" dirty="0"/>
          </a:p>
          <a:p>
            <a:r>
              <a:rPr lang="es-CR" dirty="0"/>
              <a:t>Los contextos son múltiples…</a:t>
            </a:r>
          </a:p>
          <a:p>
            <a:endParaRPr lang="es-CR" dirty="0"/>
          </a:p>
          <a:p>
            <a:endParaRPr lang="es-CR" dirty="0"/>
          </a:p>
          <a:p>
            <a:endParaRPr lang="es-CR" dirty="0"/>
          </a:p>
        </p:txBody>
      </p:sp>
      <p:pic>
        <p:nvPicPr>
          <p:cNvPr id="3074"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226" y="1412776"/>
            <a:ext cx="1639069" cy="1639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365104"/>
            <a:ext cx="1872208" cy="221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19389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24744"/>
            <a:ext cx="5832648" cy="5544616"/>
          </a:xfrm>
        </p:spPr>
        <p:txBody>
          <a:bodyPr>
            <a:normAutofit fontScale="92500" lnSpcReduction="20000"/>
          </a:bodyPr>
          <a:lstStyle/>
          <a:p>
            <a:pPr algn="just"/>
            <a:r>
              <a:rPr lang="es-CR" dirty="0"/>
              <a:t>En el siglo XVII y principios del XVIII, los matemáticos de la época (</a:t>
            </a:r>
            <a:r>
              <a:rPr lang="es-CR" dirty="0" err="1"/>
              <a:t>Bernouilli</a:t>
            </a:r>
            <a:r>
              <a:rPr lang="es-CR" dirty="0"/>
              <a:t>, </a:t>
            </a:r>
            <a:r>
              <a:rPr lang="es-CR" dirty="0" err="1"/>
              <a:t>Lagrange</a:t>
            </a:r>
            <a:r>
              <a:rPr lang="es-CR" dirty="0"/>
              <a:t>, </a:t>
            </a:r>
            <a:r>
              <a:rPr lang="es-CR" dirty="0" err="1"/>
              <a:t>Laplace</a:t>
            </a:r>
            <a:r>
              <a:rPr lang="es-CR" dirty="0"/>
              <a:t>), desarrollan la teoría de probabilidades.</a:t>
            </a:r>
          </a:p>
          <a:p>
            <a:pPr algn="just"/>
            <a:endParaRPr lang="es-CR" dirty="0"/>
          </a:p>
          <a:p>
            <a:pPr algn="just"/>
            <a:r>
              <a:rPr lang="es-CR" dirty="0"/>
              <a:t>Godofredo </a:t>
            </a:r>
            <a:r>
              <a:rPr lang="es-CR" dirty="0" err="1"/>
              <a:t>Achenwall</a:t>
            </a:r>
            <a:r>
              <a:rPr lang="es-CR" dirty="0"/>
              <a:t>, extrajo del término estadística la raíz «</a:t>
            </a:r>
            <a:r>
              <a:rPr lang="es-CR" b="1" i="1" dirty="0" err="1"/>
              <a:t>statista</a:t>
            </a:r>
            <a:r>
              <a:rPr lang="es-CR" b="1" i="1" dirty="0"/>
              <a:t>»</a:t>
            </a:r>
            <a:r>
              <a:rPr lang="es-CR" dirty="0"/>
              <a:t> (estadista). Sobre esto se decía que los datos eran los aliado más eficaz del gobernante.</a:t>
            </a:r>
          </a:p>
          <a:p>
            <a:pPr algn="just"/>
            <a:endParaRPr lang="es-CR" dirty="0"/>
          </a:p>
          <a:p>
            <a:pPr algn="just"/>
            <a:r>
              <a:rPr lang="es-CR" dirty="0"/>
              <a:t>La  raíz latina  </a:t>
            </a:r>
            <a:r>
              <a:rPr lang="es-CR" i="1" dirty="0"/>
              <a:t>status</a:t>
            </a:r>
            <a:r>
              <a:rPr lang="es-CR" dirty="0"/>
              <a:t>, siendo situación o estado.</a:t>
            </a:r>
          </a:p>
          <a:p>
            <a:pPr algn="just"/>
            <a:endParaRPr lang="es-CR" dirty="0"/>
          </a:p>
          <a:p>
            <a:pPr algn="just"/>
            <a:r>
              <a:rPr lang="es-CR" dirty="0"/>
              <a:t>Fue hasta finales del siglo XX que Jaques </a:t>
            </a:r>
            <a:r>
              <a:rPr lang="es-CR" dirty="0" err="1"/>
              <a:t>Quetelect</a:t>
            </a:r>
            <a:r>
              <a:rPr lang="es-CR" dirty="0"/>
              <a:t> comenzó a aplicar la Estadística a las ciencias sociales, uniendo la teoría de probabilidades con las estadísticas descriptivas, creando la base de la </a:t>
            </a:r>
            <a:r>
              <a:rPr lang="es-CR" i="1" dirty="0"/>
              <a:t>Estadística </a:t>
            </a:r>
            <a:r>
              <a:rPr lang="es-CR" i="1" dirty="0" err="1"/>
              <a:t>Inferencial</a:t>
            </a:r>
            <a:r>
              <a:rPr lang="es-CR" dirty="0"/>
              <a:t>.</a:t>
            </a:r>
          </a:p>
        </p:txBody>
      </p:sp>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17410" name="Picture 2" descr="http://thales.cica.es/rd/Recursos/rd98/Matematicas/28/iejer7-2-arbol.gif"/>
          <p:cNvPicPr>
            <a:picLocks noChangeAspect="1" noChangeArrowheads="1"/>
          </p:cNvPicPr>
          <p:nvPr/>
        </p:nvPicPr>
        <p:blipFill rotWithShape="1">
          <a:blip r:embed="rId2" cstate="print"/>
          <a:srcRect l="12600"/>
          <a:stretch/>
        </p:blipFill>
        <p:spPr bwMode="auto">
          <a:xfrm>
            <a:off x="6444208" y="764704"/>
            <a:ext cx="2497460" cy="2381250"/>
          </a:xfrm>
          <a:prstGeom prst="rect">
            <a:avLst/>
          </a:prstGeom>
          <a:noFill/>
        </p:spPr>
      </p:pic>
      <p:pic>
        <p:nvPicPr>
          <p:cNvPr id="17412" name="Picture 4" descr="http://sitios.ingenieria-usac.edu.gt/estadistica/estadistica2/img/image002.gif"/>
          <p:cNvPicPr>
            <a:picLocks noChangeAspect="1" noChangeArrowheads="1"/>
          </p:cNvPicPr>
          <p:nvPr/>
        </p:nvPicPr>
        <p:blipFill>
          <a:blip r:embed="rId3" cstate="print"/>
          <a:srcRect/>
          <a:stretch>
            <a:fillRect/>
          </a:stretch>
        </p:blipFill>
        <p:spPr bwMode="auto">
          <a:xfrm>
            <a:off x="6444208" y="3861048"/>
            <a:ext cx="2487960" cy="2699559"/>
          </a:xfrm>
          <a:prstGeom prst="rect">
            <a:avLst/>
          </a:prstGeom>
          <a:noFill/>
        </p:spPr>
      </p:pic>
    </p:spTree>
  </p:cSld>
  <p:clrMapOvr>
    <a:masterClrMapping/>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340768"/>
            <a:ext cx="6912768" cy="5256584"/>
          </a:xfrm>
        </p:spPr>
        <p:txBody>
          <a:bodyPr>
            <a:normAutofit fontScale="92500" lnSpcReduction="10000"/>
          </a:bodyPr>
          <a:lstStyle/>
          <a:p>
            <a:pPr algn="just"/>
            <a:r>
              <a:rPr lang="es-CR" sz="2400" dirty="0"/>
              <a:t>1881 Herman Hollerith crea la máquina de tabulación Hollerith.</a:t>
            </a:r>
          </a:p>
          <a:p>
            <a:pPr algn="just"/>
            <a:endParaRPr lang="es-CR" sz="2400" dirty="0"/>
          </a:p>
          <a:p>
            <a:pPr algn="just"/>
            <a:r>
              <a:rPr lang="es-CR" sz="2400" dirty="0"/>
              <a:t>1928 Fritz </a:t>
            </a:r>
            <a:r>
              <a:rPr lang="es-CR" sz="2400" dirty="0" err="1"/>
              <a:t>Pfleumer</a:t>
            </a:r>
            <a:r>
              <a:rPr lang="es-CR" sz="2400" dirty="0"/>
              <a:t> crea un método de almacenamiento magnético (base del almacenamiento de datos digitales).</a:t>
            </a:r>
          </a:p>
          <a:p>
            <a:pPr algn="just"/>
            <a:endParaRPr lang="es-CR" sz="2400" dirty="0"/>
          </a:p>
          <a:p>
            <a:pPr algn="just"/>
            <a:r>
              <a:rPr lang="es-CR" sz="2400" dirty="0"/>
              <a:t>1965-1978 inicios de la era informática y técnicas instrumentales utilizando las computadoras</a:t>
            </a:r>
          </a:p>
          <a:p>
            <a:pPr algn="just"/>
            <a:endParaRPr lang="es-CR" sz="2400" dirty="0"/>
          </a:p>
          <a:p>
            <a:pPr algn="just"/>
            <a:r>
              <a:rPr lang="es-CR" sz="2400" dirty="0"/>
              <a:t>1991-1997 nacimiento del internet y google lanza motor de búsqueda que se convertirá en el más popular del mundo.</a:t>
            </a:r>
          </a:p>
          <a:p>
            <a:pPr algn="just"/>
            <a:endParaRPr lang="es-CR" sz="2400" dirty="0"/>
          </a:p>
          <a:p>
            <a:pPr algn="just"/>
            <a:r>
              <a:rPr lang="es-CR" sz="2400" dirty="0"/>
              <a:t>2000 – actualidad: todo es información, la forma en que la “guardamos” y la analizamos… </a:t>
            </a:r>
          </a:p>
        </p:txBody>
      </p:sp>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1026" name="Picture 2" descr="Resultado de imagen para data"/>
          <p:cNvPicPr>
            <a:picLocks noChangeAspect="1" noChangeArrowheads="1"/>
          </p:cNvPicPr>
          <p:nvPr/>
        </p:nvPicPr>
        <p:blipFill rotWithShape="1">
          <a:blip r:embed="rId2">
            <a:extLst>
              <a:ext uri="{28A0092B-C50C-407E-A947-70E740481C1C}">
                <a14:useLocalDpi xmlns:a14="http://schemas.microsoft.com/office/drawing/2010/main" val="0"/>
              </a:ext>
            </a:extLst>
          </a:blip>
          <a:srcRect l="17869" r="18903"/>
          <a:stretch/>
        </p:blipFill>
        <p:spPr bwMode="auto">
          <a:xfrm>
            <a:off x="7308304" y="1484784"/>
            <a:ext cx="1669410"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dat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52" r="14646"/>
          <a:stretch/>
        </p:blipFill>
        <p:spPr bwMode="auto">
          <a:xfrm>
            <a:off x="7205549" y="4581128"/>
            <a:ext cx="1778181"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988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2DD7A-A836-4C54-B524-7F14AF649F94}"/>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64A71B2-C80E-4D3B-A820-3BDF50994060}"/>
              </a:ext>
            </a:extLst>
          </p:cNvPr>
          <p:cNvSpPr>
            <a:spLocks noGrp="1"/>
          </p:cNvSpPr>
          <p:nvPr>
            <p:ph sz="quarter" idx="1"/>
          </p:nvPr>
        </p:nvSpPr>
        <p:spPr/>
        <p:txBody>
          <a:bodyPr/>
          <a:lstStyle/>
          <a:p>
            <a:endParaRPr lang="en-US"/>
          </a:p>
        </p:txBody>
      </p:sp>
      <p:pic>
        <p:nvPicPr>
          <p:cNvPr id="3074" name="Picture 2" descr="The Evolution of Data Storage - Nimbus Hosting">
            <a:extLst>
              <a:ext uri="{FF2B5EF4-FFF2-40B4-BE49-F238E27FC236}">
                <a16:creationId xmlns:a16="http://schemas.microsoft.com/office/drawing/2014/main" id="{9FD6343B-9751-415F-831E-9553CEB29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471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92012-77CA-4437-AEEE-45B8288F8F90}"/>
              </a:ext>
            </a:extLst>
          </p:cNvPr>
          <p:cNvSpPr>
            <a:spLocks noGrp="1"/>
          </p:cNvSpPr>
          <p:nvPr>
            <p:ph sz="quarter" idx="1"/>
          </p:nvPr>
        </p:nvSpPr>
        <p:spPr/>
        <p:txBody>
          <a:bodyPr/>
          <a:lstStyle/>
          <a:p>
            <a:endParaRPr lang="en-US"/>
          </a:p>
        </p:txBody>
      </p:sp>
      <p:pic>
        <p:nvPicPr>
          <p:cNvPr id="1026" name="Picture 2" descr="Resultado de imagen para era digital">
            <a:extLst>
              <a:ext uri="{FF2B5EF4-FFF2-40B4-BE49-F238E27FC236}">
                <a16:creationId xmlns:a16="http://schemas.microsoft.com/office/drawing/2014/main" id="{FF248702-553C-4B31-BCBC-B2020A8C6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317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FC69B-6369-4CF0-8033-BAC8D2D395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B5CDA0D3-4D0E-4F07-83D7-2E73F92C63FF}"/>
              </a:ext>
            </a:extLst>
          </p:cNvPr>
          <p:cNvSpPr>
            <a:spLocks noGrp="1"/>
          </p:cNvSpPr>
          <p:nvPr>
            <p:ph sz="quarter" idx="1"/>
          </p:nvPr>
        </p:nvSpPr>
        <p:spPr/>
        <p:txBody>
          <a:bodyPr/>
          <a:lstStyle/>
          <a:p>
            <a:endParaRPr lang="en-US"/>
          </a:p>
        </p:txBody>
      </p:sp>
      <p:pic>
        <p:nvPicPr>
          <p:cNvPr id="4098" name="Picture 2" descr="How to Use Customer Behavior Data to Drive Revenue (Like Amazon ...">
            <a:extLst>
              <a:ext uri="{FF2B5EF4-FFF2-40B4-BE49-F238E27FC236}">
                <a16:creationId xmlns:a16="http://schemas.microsoft.com/office/drawing/2014/main" id="{CA8A9824-2E13-4C05-81D0-EED7ACB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1510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8159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mazon.com: La dictadura de los datos: La verdadera historia desde ...">
            <a:extLst>
              <a:ext uri="{FF2B5EF4-FFF2-40B4-BE49-F238E27FC236}">
                <a16:creationId xmlns:a16="http://schemas.microsoft.com/office/drawing/2014/main" id="{5D8F67D6-0D4A-4CC3-81EB-9EFA0677D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492" y="1117354"/>
            <a:ext cx="3143250" cy="49039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ul 31 - The Great Hack with David Carroll">
            <a:extLst>
              <a:ext uri="{FF2B5EF4-FFF2-40B4-BE49-F238E27FC236}">
                <a16:creationId xmlns:a16="http://schemas.microsoft.com/office/drawing/2014/main" id="{92B3753F-7990-412A-9892-80375DD8580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50" r="17051"/>
          <a:stretch/>
        </p:blipFill>
        <p:spPr bwMode="auto">
          <a:xfrm>
            <a:off x="611560" y="1124744"/>
            <a:ext cx="3295398" cy="490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3341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 futuro de los chatbots en la economía y en las empresas españolas">
            <a:extLst>
              <a:ext uri="{FF2B5EF4-FFF2-40B4-BE49-F238E27FC236}">
                <a16:creationId xmlns:a16="http://schemas.microsoft.com/office/drawing/2014/main" id="{D12493C0-5C29-4E2A-9B5C-6A33ACD8A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476672"/>
            <a:ext cx="5400600" cy="33385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n qué se diferencian los chatbots de los asistentes virtuales?">
            <a:extLst>
              <a:ext uri="{FF2B5EF4-FFF2-40B4-BE49-F238E27FC236}">
                <a16:creationId xmlns:a16="http://schemas.microsoft.com/office/drawing/2014/main" id="{F4890395-3EC4-418D-ADBD-BBDE8E79D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365104"/>
            <a:ext cx="2293771" cy="19516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atbots, una muestra de los avances tecnológicos y la IA">
            <a:extLst>
              <a:ext uri="{FF2B5EF4-FFF2-40B4-BE49-F238E27FC236}">
                <a16:creationId xmlns:a16="http://schemas.microsoft.com/office/drawing/2014/main" id="{DCB65201-316E-448D-9AB0-487886E5E0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9852" y="4365104"/>
            <a:ext cx="2592288" cy="195160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ote : Asistente Virtual NALA - Leetchi.com">
            <a:extLst>
              <a:ext uri="{FF2B5EF4-FFF2-40B4-BE49-F238E27FC236}">
                <a16:creationId xmlns:a16="http://schemas.microsoft.com/office/drawing/2014/main" id="{0B6BA806-7063-4FD6-88BD-21ECED2B4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399" y="4365104"/>
            <a:ext cx="2514089" cy="195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866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3990702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124744"/>
            <a:ext cx="8496944" cy="4896544"/>
          </a:xfrm>
        </p:spPr>
        <p:txBody>
          <a:bodyPr>
            <a:normAutofit/>
          </a:bodyPr>
          <a:lstStyle/>
          <a:p>
            <a:r>
              <a:rPr lang="es-CR" sz="2400" dirty="0"/>
              <a:t>Según Wikipedia, se nos brinda la siguientes áreas de aplicación:</a:t>
            </a:r>
          </a:p>
          <a:p>
            <a:endParaRPr lang="es-CR" sz="2400" dirty="0"/>
          </a:p>
          <a:p>
            <a:pPr marL="0" indent="0">
              <a:buNone/>
            </a:pPr>
            <a:r>
              <a:rPr lang="es-CR" sz="2400" dirty="0"/>
              <a:t>https://en.wikipedia.org/wiki/List_of_fields_of_application_of_statistics</a:t>
            </a:r>
          </a:p>
          <a:p>
            <a:endParaRPr lang="es-CR" sz="2400" dirty="0"/>
          </a:p>
          <a:p>
            <a:pPr marL="0" indent="0">
              <a:buNone/>
            </a:pPr>
            <a:endParaRPr lang="es-CR" sz="2400" dirty="0"/>
          </a:p>
        </p:txBody>
      </p:sp>
      <p:sp>
        <p:nvSpPr>
          <p:cNvPr id="4" name="1 Título"/>
          <p:cNvSpPr>
            <a:spLocks noGrp="1"/>
          </p:cNvSpPr>
          <p:nvPr>
            <p:ph type="title"/>
          </p:nvPr>
        </p:nvSpPr>
        <p:spPr>
          <a:xfrm>
            <a:off x="395536" y="188640"/>
            <a:ext cx="8352928" cy="792088"/>
          </a:xfrm>
        </p:spPr>
        <p:txBody>
          <a:bodyPr>
            <a:normAutofit/>
          </a:bodyPr>
          <a:lstStyle/>
          <a:p>
            <a:pPr algn="ctr"/>
            <a:r>
              <a:rPr lang="es-CR" dirty="0"/>
              <a:t>Áreas de la Estadística</a:t>
            </a:r>
          </a:p>
        </p:txBody>
      </p:sp>
      <p:graphicFrame>
        <p:nvGraphicFramePr>
          <p:cNvPr id="5" name="Tabla 4"/>
          <p:cNvGraphicFramePr>
            <a:graphicFrameLocks noGrp="1"/>
          </p:cNvGraphicFramePr>
          <p:nvPr>
            <p:extLst>
              <p:ext uri="{D42A27DB-BD31-4B8C-83A1-F6EECF244321}">
                <p14:modId xmlns:p14="http://schemas.microsoft.com/office/powerpoint/2010/main" val="989483341"/>
              </p:ext>
            </p:extLst>
          </p:nvPr>
        </p:nvGraphicFramePr>
        <p:xfrm>
          <a:off x="1259632" y="2996952"/>
          <a:ext cx="6768752" cy="3024336"/>
        </p:xfrm>
        <a:graphic>
          <a:graphicData uri="http://schemas.openxmlformats.org/drawingml/2006/table">
            <a:tbl>
              <a:tblPr firstRow="1" bandRow="1">
                <a:tableStyleId>{8EC20E35-A176-4012-BC5E-935CFFF8708E}</a:tableStyleId>
              </a:tblPr>
              <a:tblGrid>
                <a:gridCol w="6768752">
                  <a:extLst>
                    <a:ext uri="{9D8B030D-6E8A-4147-A177-3AD203B41FA5}">
                      <a16:colId xmlns:a16="http://schemas.microsoft.com/office/drawing/2014/main" val="2530395241"/>
                    </a:ext>
                  </a:extLst>
                </a:gridCol>
              </a:tblGrid>
              <a:tr h="531992">
                <a:tc>
                  <a:txBody>
                    <a:bodyPr/>
                    <a:lstStyle/>
                    <a:p>
                      <a:pPr algn="ctr"/>
                      <a:r>
                        <a:rPr lang="es-CR" dirty="0"/>
                        <a:t>Áreas</a:t>
                      </a:r>
                      <a:r>
                        <a:rPr lang="es-CR" baseline="0" dirty="0"/>
                        <a:t> de la Estadística</a:t>
                      </a:r>
                      <a:endParaRPr lang="es-CR" dirty="0"/>
                    </a:p>
                  </a:txBody>
                  <a:tcPr/>
                </a:tc>
                <a:extLst>
                  <a:ext uri="{0D108BD9-81ED-4DB2-BD59-A6C34878D82A}">
                    <a16:rowId xmlns:a16="http://schemas.microsoft.com/office/drawing/2014/main" val="3503751212"/>
                  </a:ext>
                </a:extLst>
              </a:tr>
              <a:tr h="2492344">
                <a:tc>
                  <a:txBody>
                    <a:bodyPr/>
                    <a:lstStyle/>
                    <a:p>
                      <a:r>
                        <a:rPr lang="es-CR" dirty="0"/>
                        <a:t>Bioestadística,</a:t>
                      </a:r>
                      <a:r>
                        <a:rPr lang="es-CR" baseline="0" dirty="0"/>
                        <a:t> ciencias actuales, </a:t>
                      </a:r>
                      <a:r>
                        <a:rPr lang="es-CR" baseline="0" dirty="0" err="1"/>
                        <a:t>Estroestadadística</a:t>
                      </a:r>
                      <a:r>
                        <a:rPr lang="es-CR" baseline="0" dirty="0"/>
                        <a:t>, Business </a:t>
                      </a:r>
                      <a:r>
                        <a:rPr lang="es-CR" baseline="0" dirty="0" err="1"/>
                        <a:t>analytics</a:t>
                      </a:r>
                      <a:r>
                        <a:rPr lang="es-CR" baseline="0" dirty="0"/>
                        <a:t>, </a:t>
                      </a:r>
                      <a:r>
                        <a:rPr lang="es-CR" baseline="0" dirty="0" err="1"/>
                        <a:t>Quimiometría</a:t>
                      </a:r>
                      <a:r>
                        <a:rPr lang="es-CR" baseline="0" dirty="0"/>
                        <a:t>, </a:t>
                      </a:r>
                      <a:r>
                        <a:rPr lang="es-CR" baseline="0" dirty="0" err="1"/>
                        <a:t>Demogragía</a:t>
                      </a:r>
                      <a:r>
                        <a:rPr lang="es-CR" baseline="0" dirty="0"/>
                        <a:t>, Econometría, Estadística ambiental, Epidemiología, </a:t>
                      </a:r>
                      <a:r>
                        <a:rPr lang="es-CR" baseline="0" dirty="0" err="1"/>
                        <a:t>Geoestadistica</a:t>
                      </a:r>
                      <a:r>
                        <a:rPr lang="es-CR" baseline="0" dirty="0"/>
                        <a:t>, Máquina de aprendizaje (Machine </a:t>
                      </a:r>
                      <a:r>
                        <a:rPr lang="es-CR" baseline="0" dirty="0" err="1"/>
                        <a:t>learning</a:t>
                      </a:r>
                      <a:r>
                        <a:rPr lang="es-CR" baseline="0" dirty="0"/>
                        <a:t>), Búsqueda operacional (</a:t>
                      </a:r>
                      <a:r>
                        <a:rPr lang="es-CR" baseline="0" dirty="0" err="1"/>
                        <a:t>Operations</a:t>
                      </a:r>
                      <a:r>
                        <a:rPr lang="es-CR" baseline="0" dirty="0"/>
                        <a:t> </a:t>
                      </a:r>
                      <a:r>
                        <a:rPr lang="es-CR" baseline="0" dirty="0" err="1"/>
                        <a:t>Research</a:t>
                      </a:r>
                      <a:r>
                        <a:rPr lang="es-CR" baseline="0" dirty="0"/>
                        <a:t>), Ecología, Psicometría, Control de calidad, Ingeniería de confiabilidad (</a:t>
                      </a:r>
                      <a:r>
                        <a:rPr kumimoji="0" lang="es-CR" u="none" kern="1200" baseline="0" dirty="0" err="1">
                          <a:solidFill>
                            <a:schemeClr val="tx1"/>
                          </a:solidFill>
                          <a:latin typeface="+mn-lt"/>
                          <a:ea typeface="+mn-ea"/>
                          <a:cs typeface="+mn-cs"/>
                          <a:hlinkClick r:id="rId2" tooltip="Reliability engineering"/>
                        </a:rPr>
                        <a:t>Reliability</a:t>
                      </a:r>
                      <a:r>
                        <a:rPr kumimoji="0" lang="es-CR" u="none" kern="1200" baseline="0" dirty="0">
                          <a:solidFill>
                            <a:schemeClr val="tx1"/>
                          </a:solidFill>
                          <a:latin typeface="+mn-lt"/>
                          <a:ea typeface="+mn-ea"/>
                          <a:cs typeface="+mn-cs"/>
                          <a:hlinkClick r:id="rId2" tooltip="Reliability engineering"/>
                        </a:rPr>
                        <a:t> </a:t>
                      </a:r>
                      <a:r>
                        <a:rPr kumimoji="0" lang="es-CR" u="none" kern="1200" baseline="0" dirty="0" err="1">
                          <a:solidFill>
                            <a:schemeClr val="tx1"/>
                          </a:solidFill>
                          <a:latin typeface="+mn-lt"/>
                          <a:ea typeface="+mn-ea"/>
                          <a:cs typeface="+mn-cs"/>
                          <a:hlinkClick r:id="rId2" tooltip="Reliability engineering"/>
                        </a:rPr>
                        <a:t>engineering</a:t>
                      </a:r>
                      <a:r>
                        <a:rPr kumimoji="0" lang="es-CR" b="0" i="0" kern="1200" dirty="0">
                          <a:solidFill>
                            <a:schemeClr val="dk1"/>
                          </a:solidFill>
                          <a:effectLst/>
                          <a:latin typeface="+mn-lt"/>
                          <a:ea typeface="+mn-ea"/>
                          <a:cs typeface="+mn-cs"/>
                        </a:rPr>
                        <a:t> </a:t>
                      </a:r>
                      <a:r>
                        <a:rPr lang="es-CR" baseline="0" dirty="0"/>
                        <a:t>), etc… </a:t>
                      </a:r>
                      <a:endParaRPr lang="es-CR" dirty="0"/>
                    </a:p>
                  </a:txBody>
                  <a:tcPr/>
                </a:tc>
                <a:extLst>
                  <a:ext uri="{0D108BD9-81ED-4DB2-BD59-A6C34878D82A}">
                    <a16:rowId xmlns:a16="http://schemas.microsoft.com/office/drawing/2014/main" val="253060127"/>
                  </a:ext>
                </a:extLst>
              </a:tr>
            </a:tbl>
          </a:graphicData>
        </a:graphic>
      </p:graphicFrame>
    </p:spTree>
    <p:extLst>
      <p:ext uri="{BB962C8B-B14F-4D97-AF65-F5344CB8AC3E}">
        <p14:creationId xmlns:p14="http://schemas.microsoft.com/office/powerpoint/2010/main" val="119735754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124744"/>
            <a:ext cx="6336704" cy="5472608"/>
          </a:xfrm>
        </p:spPr>
        <p:txBody>
          <a:bodyPr>
            <a:normAutofit lnSpcReduction="10000"/>
          </a:bodyPr>
          <a:lstStyle/>
          <a:p>
            <a:pPr algn="just"/>
            <a:r>
              <a:rPr lang="es-CR" dirty="0" err="1"/>
              <a:t>Ud</a:t>
            </a:r>
            <a:r>
              <a:rPr lang="es-CR" dirty="0"/>
              <a:t> debe aplicar la Estadística en su trabajo de graduación.</a:t>
            </a:r>
          </a:p>
          <a:p>
            <a:pPr marL="0" indent="0" algn="just">
              <a:buNone/>
            </a:pPr>
            <a:endParaRPr lang="es-CR" dirty="0"/>
          </a:p>
          <a:p>
            <a:pPr algn="just"/>
            <a:r>
              <a:rPr lang="es-CR" dirty="0"/>
              <a:t>En su trabajo es la persona encargada de llevar y analizar ciertas información del área o del departamento.</a:t>
            </a:r>
          </a:p>
          <a:p>
            <a:pPr algn="just"/>
            <a:endParaRPr lang="es-CR" dirty="0"/>
          </a:p>
          <a:p>
            <a:pPr algn="just"/>
            <a:r>
              <a:rPr lang="es-CR" dirty="0"/>
              <a:t>Es el encargado de hacer los reportes (gráficos, cuadros, etc.). </a:t>
            </a:r>
          </a:p>
          <a:p>
            <a:pPr algn="just"/>
            <a:endParaRPr lang="es-CR" dirty="0"/>
          </a:p>
          <a:p>
            <a:pPr algn="just"/>
            <a:r>
              <a:rPr lang="es-CR" dirty="0"/>
              <a:t>Es jefe o encargado, y sabe que debe analizar varios temas para conocer y guiar el departamento…</a:t>
            </a:r>
          </a:p>
        </p:txBody>
      </p:sp>
      <p:sp>
        <p:nvSpPr>
          <p:cNvPr id="6" name="Título 1"/>
          <p:cNvSpPr txBox="1">
            <a:spLocks/>
          </p:cNvSpPr>
          <p:nvPr/>
        </p:nvSpPr>
        <p:spPr>
          <a:xfrm>
            <a:off x="35496" y="44624"/>
            <a:ext cx="9001000" cy="850106"/>
          </a:xfrm>
          <a:prstGeom prst="rect">
            <a:avLst/>
          </a:prstGeom>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a:t>¿Por qué estudiar Estadística o Bioestadística ?</a:t>
            </a:r>
            <a:endParaRPr lang="es-CR" sz="3200" dirty="0"/>
          </a:p>
        </p:txBody>
      </p:sp>
      <p:pic>
        <p:nvPicPr>
          <p:cNvPr id="4098" name="Picture 2" descr="Resultado de imagen para thesis"/>
          <p:cNvPicPr>
            <a:picLocks noChangeAspect="1" noChangeArrowheads="1"/>
          </p:cNvPicPr>
          <p:nvPr/>
        </p:nvPicPr>
        <p:blipFill rotWithShape="1">
          <a:blip r:embed="rId2">
            <a:extLst>
              <a:ext uri="{28A0092B-C50C-407E-A947-70E740481C1C}">
                <a14:useLocalDpi xmlns:a14="http://schemas.microsoft.com/office/drawing/2010/main" val="0"/>
              </a:ext>
            </a:extLst>
          </a:blip>
          <a:srcRect l="7872" t="10769" r="10205" b="5232"/>
          <a:stretch/>
        </p:blipFill>
        <p:spPr bwMode="auto">
          <a:xfrm>
            <a:off x="6615919" y="1340768"/>
            <a:ext cx="2420577" cy="16561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221088"/>
            <a:ext cx="2116387" cy="211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9037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51520" y="188640"/>
            <a:ext cx="8640960" cy="792088"/>
          </a:xfrm>
        </p:spPr>
        <p:txBody>
          <a:bodyPr>
            <a:normAutofit/>
          </a:bodyPr>
          <a:lstStyle/>
          <a:p>
            <a:pPr algn="ctr"/>
            <a:r>
              <a:rPr lang="es-CR" dirty="0"/>
              <a:t>Áreas de la Estadística</a:t>
            </a:r>
          </a:p>
        </p:txBody>
      </p:sp>
      <p:pic>
        <p:nvPicPr>
          <p:cNvPr id="5" name="Imagen 4"/>
          <p:cNvPicPr>
            <a:picLocks noChangeAspect="1"/>
          </p:cNvPicPr>
          <p:nvPr/>
        </p:nvPicPr>
        <p:blipFill>
          <a:blip r:embed="rId2"/>
          <a:stretch>
            <a:fillRect/>
          </a:stretch>
        </p:blipFill>
        <p:spPr>
          <a:xfrm>
            <a:off x="179512" y="1052736"/>
            <a:ext cx="8712968" cy="5472608"/>
          </a:xfrm>
          <a:prstGeom prst="rect">
            <a:avLst/>
          </a:prstGeom>
        </p:spPr>
      </p:pic>
    </p:spTree>
    <p:extLst>
      <p:ext uri="{BB962C8B-B14F-4D97-AF65-F5344CB8AC3E}">
        <p14:creationId xmlns:p14="http://schemas.microsoft.com/office/powerpoint/2010/main" val="286711351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lstStyle/>
          <a:p>
            <a:endParaRPr lang="es-CR"/>
          </a:p>
        </p:txBody>
      </p:sp>
      <p:pic>
        <p:nvPicPr>
          <p:cNvPr id="6146" name="Picture 2" descr="Resultado de imagen para statistics defi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85" y="1052736"/>
            <a:ext cx="8829703" cy="554461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251520" y="188640"/>
            <a:ext cx="8640960" cy="792088"/>
          </a:xfrm>
        </p:spPr>
        <p:txBody>
          <a:bodyPr>
            <a:normAutofit/>
          </a:bodyPr>
          <a:lstStyle/>
          <a:p>
            <a:pPr algn="ctr"/>
            <a:r>
              <a:rPr lang="es-CR" dirty="0"/>
              <a:t>Áreas de la Estadística</a:t>
            </a:r>
          </a:p>
        </p:txBody>
      </p:sp>
    </p:spTree>
    <p:extLst>
      <p:ext uri="{BB962C8B-B14F-4D97-AF65-F5344CB8AC3E}">
        <p14:creationId xmlns:p14="http://schemas.microsoft.com/office/powerpoint/2010/main" val="395578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94995208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568952" cy="908720"/>
          </a:xfrm>
        </p:spPr>
        <p:txBody>
          <a:bodyPr/>
          <a:lstStyle/>
          <a:p>
            <a:pPr algn="ctr"/>
            <a:r>
              <a:rPr lang="es-CR" dirty="0"/>
              <a:t>División de la Estadística : antes</a:t>
            </a:r>
          </a:p>
        </p:txBody>
      </p:sp>
      <p:sp>
        <p:nvSpPr>
          <p:cNvPr id="4" name="3 Triángulo isósceles"/>
          <p:cNvSpPr/>
          <p:nvPr/>
        </p:nvSpPr>
        <p:spPr>
          <a:xfrm>
            <a:off x="251520" y="1196752"/>
            <a:ext cx="7776864" cy="54006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R"/>
          </a:p>
        </p:txBody>
      </p:sp>
      <p:cxnSp>
        <p:nvCxnSpPr>
          <p:cNvPr id="6" name="5 Conector recto"/>
          <p:cNvCxnSpPr/>
          <p:nvPr/>
        </p:nvCxnSpPr>
        <p:spPr>
          <a:xfrm>
            <a:off x="3779912" y="1700808"/>
            <a:ext cx="72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699792" y="3212976"/>
            <a:ext cx="28803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1835696" y="4797152"/>
            <a:ext cx="4248472" cy="646331"/>
          </a:xfrm>
          <a:prstGeom prst="rect">
            <a:avLst/>
          </a:prstGeom>
          <a:noFill/>
        </p:spPr>
        <p:txBody>
          <a:bodyPr wrap="square" rtlCol="0">
            <a:spAutoFit/>
          </a:bodyPr>
          <a:lstStyle/>
          <a:p>
            <a:pPr algn="ctr"/>
            <a:r>
              <a:rPr lang="es-CR" sz="3600" dirty="0"/>
              <a:t>Estadística Inferencial</a:t>
            </a:r>
          </a:p>
        </p:txBody>
      </p:sp>
      <p:sp>
        <p:nvSpPr>
          <p:cNvPr id="14" name="13 CuadroTexto"/>
          <p:cNvSpPr txBox="1"/>
          <p:nvPr/>
        </p:nvSpPr>
        <p:spPr>
          <a:xfrm>
            <a:off x="5580112" y="2189748"/>
            <a:ext cx="3168352" cy="523220"/>
          </a:xfrm>
          <a:prstGeom prst="rect">
            <a:avLst/>
          </a:prstGeom>
          <a:noFill/>
        </p:spPr>
        <p:txBody>
          <a:bodyPr wrap="square" rtlCol="0">
            <a:spAutoFit/>
          </a:bodyPr>
          <a:lstStyle/>
          <a:p>
            <a:pPr algn="ctr"/>
            <a:r>
              <a:rPr lang="es-CR" sz="2800" dirty="0"/>
              <a:t>Probabilidades</a:t>
            </a:r>
          </a:p>
        </p:txBody>
      </p:sp>
      <p:cxnSp>
        <p:nvCxnSpPr>
          <p:cNvPr id="16" name="15 Conector recto de flecha"/>
          <p:cNvCxnSpPr>
            <a:stCxn id="14" idx="1"/>
          </p:cNvCxnSpPr>
          <p:nvPr/>
        </p:nvCxnSpPr>
        <p:spPr>
          <a:xfrm flipH="1" flipV="1">
            <a:off x="4644008" y="2574470"/>
            <a:ext cx="936104" cy="7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a:off x="2483768" y="1484784"/>
            <a:ext cx="16561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70511" y="1268760"/>
            <a:ext cx="2520280" cy="954107"/>
          </a:xfrm>
          <a:prstGeom prst="rect">
            <a:avLst/>
          </a:prstGeom>
          <a:noFill/>
        </p:spPr>
        <p:txBody>
          <a:bodyPr wrap="square" rtlCol="0">
            <a:spAutoFit/>
          </a:bodyPr>
          <a:lstStyle/>
          <a:p>
            <a:r>
              <a:rPr lang="es-CR" sz="2800" dirty="0"/>
              <a:t>Estadística descriptiva</a:t>
            </a:r>
          </a:p>
        </p:txBody>
      </p:sp>
    </p:spTree>
    <p:extLst>
      <p:ext uri="{BB962C8B-B14F-4D97-AF65-F5344CB8AC3E}">
        <p14:creationId xmlns:p14="http://schemas.microsoft.com/office/powerpoint/2010/main" val="40042373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txBox="1">
            <a:spLocks/>
          </p:cNvSpPr>
          <p:nvPr/>
        </p:nvSpPr>
        <p:spPr>
          <a:xfrm>
            <a:off x="244261" y="116632"/>
            <a:ext cx="8568952" cy="9087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División de la Estadística : ahora</a:t>
            </a:r>
          </a:p>
        </p:txBody>
      </p:sp>
      <p:sp>
        <p:nvSpPr>
          <p:cNvPr id="7" name="6 Elipse"/>
          <p:cNvSpPr/>
          <p:nvPr/>
        </p:nvSpPr>
        <p:spPr>
          <a:xfrm>
            <a:off x="247164" y="1196752"/>
            <a:ext cx="7565195" cy="5266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7" name="16 CuadroTexto"/>
          <p:cNvSpPr txBox="1"/>
          <p:nvPr/>
        </p:nvSpPr>
        <p:spPr>
          <a:xfrm>
            <a:off x="1115616" y="4913347"/>
            <a:ext cx="2410961" cy="461665"/>
          </a:xfrm>
          <a:prstGeom prst="rect">
            <a:avLst/>
          </a:prstGeom>
          <a:noFill/>
        </p:spPr>
        <p:txBody>
          <a:bodyPr wrap="square" rtlCol="0">
            <a:spAutoFit/>
          </a:bodyPr>
          <a:lstStyle/>
          <a:p>
            <a:pPr algn="ctr"/>
            <a:r>
              <a:rPr lang="es-MX" sz="2400" dirty="0"/>
              <a:t>Informática</a:t>
            </a:r>
            <a:endParaRPr lang="es-CR" sz="2400" dirty="0"/>
          </a:p>
        </p:txBody>
      </p:sp>
      <p:sp>
        <p:nvSpPr>
          <p:cNvPr id="20" name="19 CuadroTexto"/>
          <p:cNvSpPr txBox="1"/>
          <p:nvPr/>
        </p:nvSpPr>
        <p:spPr>
          <a:xfrm>
            <a:off x="4029761" y="4061021"/>
            <a:ext cx="3266782" cy="461665"/>
          </a:xfrm>
          <a:prstGeom prst="rect">
            <a:avLst/>
          </a:prstGeom>
          <a:noFill/>
        </p:spPr>
        <p:txBody>
          <a:bodyPr wrap="square" rtlCol="0">
            <a:spAutoFit/>
          </a:bodyPr>
          <a:lstStyle/>
          <a:p>
            <a:r>
              <a:rPr lang="es-CR" sz="2400" dirty="0"/>
              <a:t>Estadística Descriptiva</a:t>
            </a:r>
          </a:p>
        </p:txBody>
      </p:sp>
      <p:sp>
        <p:nvSpPr>
          <p:cNvPr id="21" name="20 CuadroTexto"/>
          <p:cNvSpPr txBox="1"/>
          <p:nvPr/>
        </p:nvSpPr>
        <p:spPr>
          <a:xfrm>
            <a:off x="3151366" y="1859632"/>
            <a:ext cx="3532022" cy="461665"/>
          </a:xfrm>
          <a:prstGeom prst="rect">
            <a:avLst/>
          </a:prstGeom>
          <a:noFill/>
        </p:spPr>
        <p:txBody>
          <a:bodyPr wrap="square" rtlCol="0">
            <a:spAutoFit/>
          </a:bodyPr>
          <a:lstStyle/>
          <a:p>
            <a:pPr algn="ctr"/>
            <a:r>
              <a:rPr lang="es-CR" sz="2400" dirty="0"/>
              <a:t>Estadística Inferencial</a:t>
            </a:r>
          </a:p>
        </p:txBody>
      </p:sp>
      <p:sp>
        <p:nvSpPr>
          <p:cNvPr id="22" name="21 CuadroTexto"/>
          <p:cNvSpPr txBox="1"/>
          <p:nvPr/>
        </p:nvSpPr>
        <p:spPr>
          <a:xfrm>
            <a:off x="929789" y="2867744"/>
            <a:ext cx="3665149" cy="461665"/>
          </a:xfrm>
          <a:prstGeom prst="rect">
            <a:avLst/>
          </a:prstGeom>
          <a:noFill/>
        </p:spPr>
        <p:txBody>
          <a:bodyPr wrap="square" rtlCol="0">
            <a:spAutoFit/>
          </a:bodyPr>
          <a:lstStyle/>
          <a:p>
            <a:pPr algn="ctr"/>
            <a:r>
              <a:rPr lang="es-CR" sz="2400" dirty="0"/>
              <a:t>Matemática -Probabilidades</a:t>
            </a:r>
          </a:p>
        </p:txBody>
      </p:sp>
      <p:sp>
        <p:nvSpPr>
          <p:cNvPr id="8" name="7 Rectángulo redondeado"/>
          <p:cNvSpPr/>
          <p:nvPr/>
        </p:nvSpPr>
        <p:spPr>
          <a:xfrm>
            <a:off x="6266728" y="5144179"/>
            <a:ext cx="2546485" cy="145317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MX" dirty="0"/>
              <a:t>Difícil determinar cual tiene un mayor peso en la labor de un estadístico. </a:t>
            </a:r>
            <a:endParaRPr lang="es-CR" dirty="0"/>
          </a:p>
        </p:txBody>
      </p:sp>
    </p:spTree>
    <p:extLst>
      <p:ext uri="{BB962C8B-B14F-4D97-AF65-F5344CB8AC3E}">
        <p14:creationId xmlns:p14="http://schemas.microsoft.com/office/powerpoint/2010/main" val="3953483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8032" y="44624"/>
            <a:ext cx="7772400" cy="792088"/>
          </a:xfrm>
        </p:spPr>
        <p:txBody>
          <a:bodyPr/>
          <a:lstStyle/>
          <a:p>
            <a:pPr algn="ctr"/>
            <a:r>
              <a:rPr lang="es-MX" dirty="0"/>
              <a:t>Estadística descriptiva</a:t>
            </a:r>
            <a:endParaRPr lang="es-CR" dirty="0"/>
          </a:p>
        </p:txBody>
      </p:sp>
      <p:sp>
        <p:nvSpPr>
          <p:cNvPr id="3" name="2 Marcador de contenido"/>
          <p:cNvSpPr>
            <a:spLocks noGrp="1"/>
          </p:cNvSpPr>
          <p:nvPr>
            <p:ph idx="1"/>
          </p:nvPr>
        </p:nvSpPr>
        <p:spPr>
          <a:xfrm>
            <a:off x="179512" y="1124744"/>
            <a:ext cx="6192688" cy="5616624"/>
          </a:xfrm>
        </p:spPr>
        <p:txBody>
          <a:bodyPr>
            <a:noAutofit/>
          </a:bodyPr>
          <a:lstStyle/>
          <a:p>
            <a:pPr algn="just"/>
            <a:r>
              <a:rPr lang="es-MX" sz="2400" dirty="0"/>
              <a:t>Se entiende como la forma de presentar los datos.</a:t>
            </a:r>
          </a:p>
          <a:p>
            <a:pPr algn="just"/>
            <a:endParaRPr lang="es-MX" sz="2400" dirty="0"/>
          </a:p>
          <a:p>
            <a:pPr algn="just"/>
            <a:r>
              <a:rPr lang="es-MX" sz="2400" dirty="0"/>
              <a:t>Análisis de los datos como promedio, media, desviación estándar, etc., son estadísticas descriptivas.</a:t>
            </a:r>
          </a:p>
          <a:p>
            <a:pPr marL="0" indent="0" algn="just">
              <a:buNone/>
            </a:pPr>
            <a:endParaRPr lang="es-MX" sz="2400" dirty="0"/>
          </a:p>
          <a:p>
            <a:pPr algn="just"/>
            <a:r>
              <a:rPr lang="es-MX" sz="2400" dirty="0"/>
              <a:t>Los cuadros y gráficos son los más conocidos. Sin embargo, mapas y otras formas más novedosa de presentar la información son también estadísticas descriptivas .</a:t>
            </a:r>
          </a:p>
          <a:p>
            <a:pPr algn="just"/>
            <a:endParaRPr lang="es-MX" sz="2400" dirty="0"/>
          </a:p>
          <a:p>
            <a:pPr algn="just"/>
            <a:r>
              <a:rPr lang="es-MX" sz="2400" dirty="0"/>
              <a:t>Análisis multivariados como componentes principales, conglomerados, análisis discriminantes, son también parte de las estadísticas descriptivas.</a:t>
            </a:r>
            <a:endParaRPr lang="es-CR" sz="2400" dirty="0"/>
          </a:p>
        </p:txBody>
      </p:sp>
      <p:pic>
        <p:nvPicPr>
          <p:cNvPr id="9218" name="Picture 2" descr="http://sixsi.com/images/Descriptive%20Statis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664804"/>
            <a:ext cx="2484276" cy="20522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2.bp.blogspot.com/-ruaC6c6Bl1U/UHbS3CpXeSI/AAAAAAAAAQE/ohtJsCQzVY8/s1600/An%C3%A1lise+de+Clusters+analise+estatistica+sp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143" y="4509120"/>
            <a:ext cx="2310341" cy="207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64732"/>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wipo.int/export/sites/www/pct/fr/activity/images/pct_2008_5_1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971124"/>
            <a:ext cx="3528392" cy="16710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mediapub.be/medias-pwd/images/statistiq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398" y="2636912"/>
            <a:ext cx="2893959" cy="19274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lh5.ggpht.com/fhuebler/SCECHce60cI/AAAAAAAAASA/eqPU91Txri8/s800/20050522_PN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404664"/>
            <a:ext cx="53340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401" r="2504" b="7760"/>
          <a:stretch/>
        </p:blipFill>
        <p:spPr bwMode="auto">
          <a:xfrm>
            <a:off x="2555776" y="5085182"/>
            <a:ext cx="4604592" cy="164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0209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96752"/>
            <a:ext cx="6120680" cy="5544616"/>
          </a:xfrm>
        </p:spPr>
        <p:txBody>
          <a:bodyPr>
            <a:noAutofit/>
          </a:bodyPr>
          <a:lstStyle/>
          <a:p>
            <a:pPr algn="just"/>
            <a:r>
              <a:rPr lang="es-MX" sz="2400" dirty="0"/>
              <a:t>La Estadística inferencial tiene sus fundamentos en la Estadística- matemática.</a:t>
            </a:r>
          </a:p>
          <a:p>
            <a:pPr marL="0" indent="0" algn="just">
              <a:buNone/>
            </a:pPr>
            <a:endParaRPr lang="es-MX" sz="2400" dirty="0"/>
          </a:p>
          <a:p>
            <a:pPr algn="just"/>
            <a:r>
              <a:rPr lang="es-MX" sz="2400" dirty="0"/>
              <a:t>La Estadística-matemática se desarrolla tanto en las evoluciones de la teoría de las probabilidades, espacios vectoriales, cálculo de matriz, y otros desarrollos complejos de la matemática.</a:t>
            </a:r>
          </a:p>
          <a:p>
            <a:pPr marL="0" indent="0" algn="just">
              <a:buNone/>
            </a:pPr>
            <a:endParaRPr lang="es-MX" sz="2400" dirty="0"/>
          </a:p>
          <a:p>
            <a:pPr algn="just"/>
            <a:r>
              <a:rPr lang="es-MX" sz="2400" dirty="0"/>
              <a:t>Nuevas técnicas de Estadísticas están relacionadas con los avances en la estadística y la informática.</a:t>
            </a:r>
          </a:p>
        </p:txBody>
      </p:sp>
      <p:sp>
        <p:nvSpPr>
          <p:cNvPr id="4" name="1 Título"/>
          <p:cNvSpPr>
            <a:spLocks noGrp="1"/>
          </p:cNvSpPr>
          <p:nvPr>
            <p:ph type="title"/>
          </p:nvPr>
        </p:nvSpPr>
        <p:spPr>
          <a:xfrm>
            <a:off x="446856" y="44624"/>
            <a:ext cx="8229600" cy="864096"/>
          </a:xfrm>
        </p:spPr>
        <p:txBody>
          <a:bodyPr>
            <a:normAutofit/>
          </a:bodyPr>
          <a:lstStyle/>
          <a:p>
            <a:pPr algn="ctr"/>
            <a:r>
              <a:rPr lang="es-MX" dirty="0"/>
              <a:t>Estadística-matemática</a:t>
            </a:r>
            <a:endParaRPr lang="es-CR" dirty="0"/>
          </a:p>
        </p:txBody>
      </p:sp>
      <p:pic>
        <p:nvPicPr>
          <p:cNvPr id="10242" name="Picture 2" descr="http://www.bu.edu/math/files/2009/09/equation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268760"/>
            <a:ext cx="2444534" cy="18703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maths.leeds.ac.uk/uploads/tx_templavoila/dice_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126" y="4005064"/>
            <a:ext cx="2310021"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420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ko.com.ar/imagenes/Matematica/limite/Limite1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868" y="5080368"/>
            <a:ext cx="259080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e/e6/Integral_de_funci%C3%B3n_p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547" y="2424460"/>
            <a:ext cx="276225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vuzs.net/attachments/article/5382/mth601-midterm-fall-2006-paper-pi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506" y="4801701"/>
            <a:ext cx="3240360" cy="18813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monografias.com/trabajos83/integrales-multiples/image01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2256089"/>
            <a:ext cx="3669082" cy="23369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cqeweb.com/Chapters-HTML/Chap5_html/Image256.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832" y="472755"/>
            <a:ext cx="3096344" cy="175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993089"/>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556792"/>
            <a:ext cx="5940152" cy="4925144"/>
          </a:xfrm>
        </p:spPr>
        <p:txBody>
          <a:bodyPr>
            <a:normAutofit/>
          </a:bodyPr>
          <a:lstStyle/>
          <a:p>
            <a:pPr algn="just"/>
            <a:r>
              <a:rPr lang="es-MX" sz="2400" dirty="0"/>
              <a:t>El objetivo es inferior a una población a partir de un conjunto de datos.</a:t>
            </a:r>
          </a:p>
          <a:p>
            <a:pPr marL="0" indent="0" algn="just">
              <a:buNone/>
            </a:pPr>
            <a:endParaRPr lang="es-MX" sz="2400" dirty="0"/>
          </a:p>
          <a:p>
            <a:pPr algn="just"/>
            <a:r>
              <a:rPr lang="es-MX" sz="2400" dirty="0"/>
              <a:t>También se busca establecer relaciones causales o  relaciones asimétricas entre las variables.</a:t>
            </a:r>
          </a:p>
          <a:p>
            <a:pPr marL="0" indent="0" algn="just">
              <a:buNone/>
            </a:pPr>
            <a:endParaRPr lang="es-MX" sz="2400" dirty="0"/>
          </a:p>
          <a:p>
            <a:pPr algn="just"/>
            <a:r>
              <a:rPr lang="es-MX" sz="2400" dirty="0"/>
              <a:t>Dependiendo del campo, se pueden utilizar un innumerable técnicas para apoyar los resultados.</a:t>
            </a:r>
          </a:p>
          <a:p>
            <a:pPr marL="0" indent="0" algn="just">
              <a:buNone/>
            </a:pPr>
            <a:endParaRPr lang="es-MX" sz="2400" dirty="0"/>
          </a:p>
          <a:p>
            <a:pPr algn="just"/>
            <a:r>
              <a:rPr lang="es-MX" sz="2400" dirty="0"/>
              <a:t>El calculo de una muestra pertenece a la Estadística inferencial.</a:t>
            </a:r>
            <a:endParaRPr lang="es-CR" sz="2400" dirty="0"/>
          </a:p>
        </p:txBody>
      </p:sp>
      <p:sp>
        <p:nvSpPr>
          <p:cNvPr id="4" name="1 Título"/>
          <p:cNvSpPr>
            <a:spLocks noGrp="1"/>
          </p:cNvSpPr>
          <p:nvPr>
            <p:ph type="title"/>
          </p:nvPr>
        </p:nvSpPr>
        <p:spPr>
          <a:xfrm>
            <a:off x="963351" y="188640"/>
            <a:ext cx="7772400" cy="994122"/>
          </a:xfrm>
        </p:spPr>
        <p:txBody>
          <a:bodyPr/>
          <a:lstStyle/>
          <a:p>
            <a:pPr algn="ctr"/>
            <a:r>
              <a:rPr lang="es-MX" dirty="0"/>
              <a:t>Estadística Inferencial</a:t>
            </a:r>
            <a:endParaRPr lang="es-CR" dirty="0"/>
          </a:p>
        </p:txBody>
      </p:sp>
      <p:pic>
        <p:nvPicPr>
          <p:cNvPr id="11266" name="Picture 2" descr="http://bolt.mph.ufl.edu/files/2012/07/mod10-big_picture_inferenc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8275" y="1700808"/>
            <a:ext cx="2653392"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fao.org/docrep/009/a0198e/A0198E01.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96" t="12952" r="5607" b="7224"/>
          <a:stretch/>
        </p:blipFill>
        <p:spPr bwMode="auto">
          <a:xfrm>
            <a:off x="6516216" y="4437112"/>
            <a:ext cx="2219535" cy="183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580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07504" y="1052736"/>
            <a:ext cx="8928992" cy="4572000"/>
          </a:xfrm>
        </p:spPr>
        <p:txBody>
          <a:bodyPr/>
          <a:lstStyle/>
          <a:p>
            <a:pPr algn="just"/>
            <a:r>
              <a:rPr lang="es-CR" dirty="0"/>
              <a:t>Pero lo más importante, entenderá que actualmente TODO se mueve por el análisis de la información, y el valor que hay en hacerle un buen análisis de los datos en un determinado contexto. </a:t>
            </a:r>
          </a:p>
        </p:txBody>
      </p:sp>
      <p:sp>
        <p:nvSpPr>
          <p:cNvPr id="6" name="Título 1"/>
          <p:cNvSpPr>
            <a:spLocks noGrp="1"/>
          </p:cNvSpPr>
          <p:nvPr>
            <p:ph type="title"/>
          </p:nvPr>
        </p:nvSpPr>
        <p:spPr>
          <a:xfrm>
            <a:off x="35496" y="44624"/>
            <a:ext cx="9001000" cy="850106"/>
          </a:xfrm>
        </p:spPr>
        <p:txBody>
          <a:bodyPr>
            <a:noAutofit/>
          </a:bodyPr>
          <a:lstStyle/>
          <a:p>
            <a:pPr algn="ctr"/>
            <a:r>
              <a:rPr lang="es-CR" sz="3200" dirty="0"/>
              <a:t>¿Por qué estudiar Estadística o Bioestadística ?</a:t>
            </a:r>
          </a:p>
        </p:txBody>
      </p:sp>
      <p:pic>
        <p:nvPicPr>
          <p:cNvPr id="5122" name="Picture 2" descr="Resultado de imagen para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80" y="2564904"/>
            <a:ext cx="839743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42842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xlstat.com/uploads/assets/screenshots/pro/modelling-data/linear-regression/linear-regression-predicted-vs-measu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717032"/>
            <a:ext cx="3168352" cy="27089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views.com/EViews8/images/et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25" t="10781" r="6996" b="21296"/>
          <a:stretch/>
        </p:blipFill>
        <p:spPr bwMode="auto">
          <a:xfrm>
            <a:off x="539552" y="4149080"/>
            <a:ext cx="3096344" cy="20686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dkfz.de/de/biostatistics/images/Principle_of_statistical_inference-we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7637" y="1556792"/>
            <a:ext cx="2400174" cy="168961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talyarkoni.org/blog/wp-content/uploads/2013/04/coauthorship_grap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0050" y="482543"/>
            <a:ext cx="2892411" cy="276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019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1550" y="1052736"/>
            <a:ext cx="6498682" cy="5616624"/>
          </a:xfrm>
        </p:spPr>
        <p:txBody>
          <a:bodyPr>
            <a:noAutofit/>
          </a:bodyPr>
          <a:lstStyle/>
          <a:p>
            <a:pPr algn="just"/>
            <a:r>
              <a:rPr lang="es-MX" sz="2200" dirty="0"/>
              <a:t>La materia prima de la Estadística, los datos, en la actualidad  se manipulan mediante la informática.</a:t>
            </a:r>
          </a:p>
          <a:p>
            <a:pPr algn="just"/>
            <a:endParaRPr lang="es-MX" sz="2200" dirty="0"/>
          </a:p>
          <a:p>
            <a:pPr algn="just"/>
            <a:r>
              <a:rPr lang="es-MX" sz="2200" dirty="0"/>
              <a:t>La información se trabaja de principio a fin mediante diversas herramientas informáticas.</a:t>
            </a:r>
          </a:p>
          <a:p>
            <a:pPr algn="just"/>
            <a:endParaRPr lang="es-MX" sz="2200" dirty="0"/>
          </a:p>
          <a:p>
            <a:pPr algn="just"/>
            <a:r>
              <a:rPr lang="es-MX" sz="2200" dirty="0"/>
              <a:t>Lenguajes de programación (C, Visual Basic, etc.), como  paquetes de manejo de datos (Oracle, </a:t>
            </a:r>
            <a:r>
              <a:rPr lang="es-MX" sz="2200" dirty="0" err="1"/>
              <a:t>Qlikview</a:t>
            </a:r>
            <a:r>
              <a:rPr lang="es-MX" sz="2200" dirty="0"/>
              <a:t>, etc.) y </a:t>
            </a:r>
            <a:r>
              <a:rPr lang="es-MX" sz="2200" dirty="0" err="1"/>
              <a:t>softwares</a:t>
            </a:r>
            <a:r>
              <a:rPr lang="es-MX" sz="2200" dirty="0"/>
              <a:t> para el análisis de la información  (SAS, R, STATA, etc.), son herramientas informáticas fundamentales para un estadístico o analista de datos.</a:t>
            </a:r>
          </a:p>
          <a:p>
            <a:pPr algn="just"/>
            <a:endParaRPr lang="es-MX" sz="2200" dirty="0"/>
          </a:p>
          <a:p>
            <a:pPr algn="just"/>
            <a:r>
              <a:rPr lang="es-MX" sz="2200" dirty="0"/>
              <a:t>De igual forma, la mejor forma de presentar los datos requiere de adecuados conocimientos de la informática (sistemas de información, plataforma de análisis, etc.).</a:t>
            </a:r>
          </a:p>
          <a:p>
            <a:endParaRPr lang="es-CR" sz="2200" dirty="0"/>
          </a:p>
        </p:txBody>
      </p:sp>
      <p:sp>
        <p:nvSpPr>
          <p:cNvPr id="4" name="1 Título"/>
          <p:cNvSpPr>
            <a:spLocks noGrp="1"/>
          </p:cNvSpPr>
          <p:nvPr>
            <p:ph type="title"/>
          </p:nvPr>
        </p:nvSpPr>
        <p:spPr>
          <a:xfrm>
            <a:off x="457200" y="130622"/>
            <a:ext cx="8229600" cy="778098"/>
          </a:xfrm>
        </p:spPr>
        <p:txBody>
          <a:bodyPr/>
          <a:lstStyle/>
          <a:p>
            <a:pPr algn="ctr"/>
            <a:r>
              <a:rPr lang="es-MX" dirty="0"/>
              <a:t>Informática</a:t>
            </a:r>
            <a:endParaRPr lang="es-CR" dirty="0"/>
          </a:p>
        </p:txBody>
      </p:sp>
      <p:pic>
        <p:nvPicPr>
          <p:cNvPr id="12290" name="Picture 2" descr="http://static.itpro.co.uk/sites/itpro/files/styles/gallery_wide/public/images/dir_247/it_photo_123715.jpg?itok=L12F1MM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1052737"/>
            <a:ext cx="2016224" cy="19899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tatic-secure.guim.co.uk/sys-images/Guardian/Pix/pictures/2012/10/26/1351261539392/Global-Pulse-screengrab---00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861048"/>
            <a:ext cx="1872208" cy="187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xQTEhUUExQWFhUWGR4bFxgYFxwfHxodHCEdGB0eHhwbHCggHB0lHBwdITEhJSksLi4uFx8zODMsNygtLisBCgoKDg0OGxAQGywkICQsLCwsLCwsLCwsLCwsLDQsNCwsLCwsLCwsLCwsNCwsLCwsLCwsLCwsLCwsLCwsLCwsLP/AABEIAMIBAwMBIgACEQEDEQH/xAAbAAACAwEBAQAAAAAAAAAAAAADBAACBQEGB//EAD8QAAICAAUCBAMFBwMDAwUAAAECAxEABBIhMSJBBRNRYTJCcQYUI4GhUmKRscHR8DNy4RUkgjSi8QdDc5KT/8QAGQEAAwEBAQAAAAAAAAAAAAAAAAECAwUE/8QAIxEBAQEAAgMAAwACAwAAAAAAAAERAiESMUEDUWEigRMyQv/aAAwDAQACEQMRAD8A+TZXLBV1NhLOZkuedvTDck7qKYah6jCcsqkbLRxtfWMuPvVcvmWTjg8j1wzpV9x0N+hwbwvLCjI3AxQ+IqTTICv64J/St29LysGGmTpYcN2OO5bw0L1OwocUecWmFIHA1xk1R5GFWywYXG1/unkf3wfSnpzxHM636e2wwcqQF83b9lhz+eLeFxoFJJHmdlPbCfiAfV1n6UcL+n9w5nM6WoSrfowPOJF4UAoeVwgPA5JH0wDKsShVgTGO/wCyfXD08aSaRI+gqKDUSHA7j3xU7K9dRGgChQH1ITcb/st6H0wVoYZZNTllc7NGBZZv3T6HB81kVSALqCIxDan+JvcKNwMCgBjkRjTOgu1O0sfej+0BisRu+ls9CxKaPLUxjpj1Wx7ke+E8t4fHJKNT+XG4JUn25Wz3B2xpeF+Hw62mWRnCHUL6dO+2tj39hgR8OaUN1R6JXZoypJUSgX5fGxYcXsdsOz6JfhTxKaKPVFHCQ37btbetgDYYZy7xtayawuYClTGtkSLsRp72fT1xqxZeUJCchClPGNcr6SyuNnUljS0R6cYD4hL5cpaILqh0Zjp+EMNKyhSeVsg7e+Ab8dl8G+7xSeWJZGYD4lChdJuytknDkGXEpeKRPwjpzCsrgaBIBsCdqN8eowp4WsInGZj+9ytqLCNYSeeVZrojetu2Aw5pyoRomZWVo2QfEAj617WNJat8VKz5StHOLHEsaRBiolDlmZTvsK6cP5HKfeI6GpDGzANR0mzfI74wUCqpVI5QWZfjqhRv05ONvKZi10CUxFHcqd6bUb3I7424sOfo6qVpjZg7LrJN8Cvfvh2LwaIwxuZgHf5ewPoT2wjmW1aNTB3CtqZTz+z9cNZeFKCvqHve1kemNo83Kk5cmYpBqo1uCDsaw74V4n5UTg8lrqvi9d6wvJlNLMpOwYLf8/0xpy5h0bS8atGdlFdu1Ed8OzU70WzzZaYDykdZiQNNCvc2P7YFLkpXk1xrqSI0K9uaxMwqxPI0f+1fYnn+GGPEDJEIniJ0BRxxfe8LP0e/sp/1yRJGJHSeUPGEmkDM8irV7AD1ONPx1hIsTadMjDce3rgXg+X1yaV4jBP1OFTgEMcmXUl1PVwcNZPxlHiKTbkDY4P4f4l5rNDNvZNe3tjDlyH4xQcA8+2GJ25BGEDP27YnhElzBm2w7FErHU3+mn6/8Yez2Sjlh1wiiMI7VpvtGVYgNxiY8e4N747gPHi4cyy8H8jgxeN+RpPqOMLzRaTyD9Mdy8epgMcx2bntowEopUjWh7jtgIySselxXodjjmdqMjQSD3xT7yr/ABj/AMl5xX8qJvuNVtLARIekcnCbzQq2nSRXzA74mRtCSnWp5HBxFycTHV5mkDlW5w7dKSRbOotgObDC1kH9RhQZOnAc0p4bsfzwwwM7hV2Re/oPXA5MyqsVUao/Q/zHphU5vox4oGUCNdOj90g39awWDw1wulwGFXpB6072B/MYr4YqRuJV603B/ajvuR3r1w5kPDh52oTLK3xAqTVftPfA9sVJqLcgb+VMyGZn1ABRoF+aBsKv4T64YzccTSRxCTyip0xgAtpYn5m9zzisCoVkCStIsZ8xl01RveSM9q7g8jGv4bM7Ss0MOXWXR5jZogta/Drjjbhie1Xd4oqzswqxrNHMjKusCZIyNUcq7BhexRh/AnAc0dMXlqFy0RIcCQkyuVHSaHG/sBvgX3mJp6BlKyalnlkNsxY7OV+UK1H1xM1RUPmH82QEp5alVYUT8ZrU3GxAPbfAfocTqPMk1xxSTJHIh0kr3WQADVpbUL3/AExaXNStGqt5jDy5gJJFIvUuoqt7kDTeJ4KraoqqMh5E0urHSjL5o02QbNOBVG/rg0UUXmKxOYMhJUCcrbq6OppBbLRqrJ5w56K5okrSSGCCfONHJojUIiyMKcKU1UwW9JHGJl/DpFZVjkj1RJIZC7UrDzXQkbWRSg78Y5lMw3kwhDm3JQAqJFjqtgFOgsy+lH+GGfDMuroCqprEcagy6tNMHdltNy3WOewxUjPlchfK5d0kTXKroDr6ZNQ6Bq/pj0GTzGZihVTF0gk2VBBDb0feyTd98ZRyyKxGkISER9IYgMzaiVDb/Ao/jjXy6sD+HOSRSAbqSPhA22P1vjG/CPL+Tkvl0EjWFCFjQCjaq3O/c8Y2ssAFKlSCqluoWNv19vriZHw09VR61AAQg0SFJBYC7omzweMcnYtSgsV26Sb37D3xtnTzW9lctHqcXWogt1cFjuL/ACrDLu4R7BjZRdj4TZoc7WfbBfJ0J1x6gSSWBB9O429dsBnbawzMo/01buwG5r0X+f54MT5dlMrGesqLZB036n4m9zgyZ8mN32Vl+IEdLfl64bgkZPLKjVGQBsNwx597vGd4rMSzL06VbehWo9gcJUulIw0rjUep/wD2qPQY0/CZYS2mIaHXg38WBZBUSQAk+d6n4Tfy/wAMDzEcSSeaGog/6ffV6fTCw1vEJ4A/mbiUbaff1xlMrnpUW77n2xbNT9RdqLtvXZcOeUyZbzVNsx3PpgMU5AnLFKphvXrhf7MzFQ4b4cP5bxC4fMO9bMMZc+dD3pGlO/vgEZmaiJdiBsTtiYP95PyqSO22Jg6Vj59L4aw3WmHqDg3hWlSdex7XiZfJELrL6PT3wfSxUUUkvt3xzZPrr270TzcIstrB9BhnwvLKEaVxYHAwtIsZNENGffcYbiVgmjaRP3TuME9i+sCizCuwBSiTsy7EYIYWLMjxtJp+ZRuP747lWhiYPbFhwrDvhnxbPvGqhCVL9bMO98C8V87T9yBZQmNH0KJUPJ3DD6jnCeSyhnlpF0rya4UDnGlLli4R9QjdVuRxtt2uuTikyBQJNYptvOisH6Om2+DBL+gs1KzTKsC6Ai6V2okd2b1s+vbGiMv5bBtMduKZQ9xTDuoYfA3thWCH8OXXJsxAWYAspA7MfiS/cd8OxiFIoY1j88MxIBJVXb4WbbcKo2+tnjDhUJWuKRUiMUKH8VA1yORuAzGiFHoMWTwuR46kVVGoGKNWXUjNvoYHqVZAponhq23wdAvnpLo1FWYwaiPx41tau78xflf5tPqMDaLVEPL0hWJZtUyl7FjzJ2B1LRulAAs9yRh5pbgjqJQscYkihcA+VGourILSP3Ar5ieOBjseXLMxIAYqQ7AaX1RaV6dRAXWjI9n9440VbSpj8w2aJ8tyLYbuI0I1lpA6MVAUhg4ujhfL6yxYhgymTspK6Y4FA12VhYA1qJJB2Nk4tG0snhqnoVW1sULB3JBIZmFOFBNxrJekcjbBngAto7DKSywiNbs0sdlbYnzGXZqJCsaFYP4Zk6DMyrWtidepwSoCAlnQnUC8pvTzH+eG2ZI3Y6jaEWS7sdWlghCqD07uSuwGqO9yVCG9kGytMum2EYVFnCICAq6qq2YNpBA2HVVHe8VMZpVeKTqIOh4Nlc0ulb0nhVA/LveNdlGm3UKg6TYkAvdlYKE01eknijGgJuwDw5MfGSV1Eqza9Nk2S2lmIVtJAG/DljR03pxjLny/Zfw7c/6iXup3I3oC1YAhQANANVQPrjVgyTNQQFiCfRiexNgfDfB7m/TBAruwR7YDbSyKGGkDYMLrYbke+1nGrl8oqAXve+1FSw5GxBWr/lj0cY8XPmtBSgWASlBbBVtuBY5/OjiQqL1lgGvYkbMTeq/Qdv4YOiq56yygDkC64A78VZvHZJEQEDfajRtD6GiLBHNc7dsWw0rM4TUoBXUKamBWuen1J7XxZwF2kiIlAFFaFbhAaIH+c2cNR5MksBp1Lvpbt632s7b9uLGFs2dBOhtIZfxBYYKT2HYmu3a/bY6PsnmM1fVHcbH46NL9fb6YFl0UIXKa1Ugab4vlj7nDD5coscpUGOwa7+2r3OO5jPqR5q0JPhkjPDj1AwK9dK+KmLockg1akC9QHY+hGMfN5glmcjqPb9kf3wzKGcgUq6RsvyoPU33wxlNMRMUoBMh3btRGxB+uEr0p4P5RTS4BaQnfuMUyeZEJeCa9B4OM7NZdopCvcHav0wXOzFm1S0WrZR/XCpzsWWRNJSOxHyWPfC2TTzpAo2UdvXFvDozPKFb4BuR7Ye8QgEEiyxfBwcIy+Y8SKMUCbLtiY9D9yik69urfEw+i8q+O+JQMyKU3Uc1hbweAmUbEVvjWMcY4SaL1rcYXlJ3CTr6dQ0k45v3XZl6xneKya5TX0xfORrGFA2fkkHEgybq+orqAO5U3gviE0R30vq99gMI/siuVaSQG1Eijm+354bRylLflnssotfyPbFZQfukaxgm2JeufQXh2DLAwoklmrlf1CjYD2xUibQ7LQyJMxUuwKyAakIHYkcDFss6RwPoqTy6NgWNRsA/Qc74r4enmpI0KNEykBdLEqxPCkHvW94JGpRXktLTaRoHplF11RkaWF1hp/iRs7+QRoimOpmcKADGBep1+E7XvXfHclm/MUImoR6iXy60NYNFxC5FrY3Md+tXxgXmMyTMv/ctIAC1lXRRvRjAuuONsFzWXVtCRHzocvFqYIG6pG3YkgXu3ccKgwGbJ1SJmGjVkkBCqxHQFtFiQKRoYEXe2kC/UlzJ5dmN1qaTdnCDreMFo5V1EFQw8wFhuxjsAE2F8rDTK0ja5Qra2VRbqtiRCWBDuoGrWNyI3Bs1j0MGQKH97Y0R2F6WpgGJOth9JGOnubjLlcKw5NVGxJZlYturfGUVvkoKFjut+bthiBVFEqmrsBVAlVWrDbWqLyNyg23w0uQYgqCe53okm6+L1PqPTBIvCT6E/FwLJ7b3XqdybxbK8oQERLBiSdzfG7XwxU23STWq/hBN0QzcBQ1vemiFMgZgGvgodQAJu2F2TZ7jYyvhwBs86rDHqOw9R0myaPHfY7Ydj8K4HHAa997JIp7BoewOKnBny/LGdFkOrelY2pYqFc1QUvSg6RQA7Cu50lXY4WN6ejUAb1MADfCn5R7Cu/HfQy/hyrwNXJPoLreu312+mG3g4uuy8C69LAvjbbbGkjz8vyaz4o62AbnY2L9txsw9q2vnfBmO9vv7Vx6c9u9ew5w4sYA2HB3uq9gbP6XjkuXFEsbK0ACxA78Nx9OO9jFeUZWWlZsyzGlVQwGnVWnnatzV16/lxgEg0At0uPhZSKK+1ci/2hvtg7Tcqqqa2uqBUCyGX251EqffC88RvUasUdI5aMAbqwNAVttZ2bc4cosDnzZ7dhpBIGtQ21M3A7gFt67YoYBGX1ASaOl0qtIJFst8jtq2O47Yr94C0Uoxv8aHYA8EFjxxam/8AnrGRgoIJVqXURpAUnp1PQdl+lXXJwxJpPzTGziNw8TCiWuqPFj9oegwHL5Al4xRVZLKseWoXt+zf9cayZWuUWanXVS8wuBpMa/KLu6F33wnmMxQmhJZ/LcGJ1qlK7bngDSMPdP0DkkjeOQaRGRs25O17E33BwjnaZEXUCUu3HAHYX3ODnMPM2hQHZviCDSGruzcn+WAiGkaSRdWh9JS6C+9DfAeBQZaSTdO+2tzufYXhvwXyoiVmAMjNpIPyj1wz4p4frijaEEslFR+6dwfyxn/aIh5E07uFGvTv1YR6T8YyzQTMqkgHivQ47ls8pgaJtzyuC+KTGUqZSAVFUu5P1wLw2DzH0RjT6scCvnZNFkA2Yj2xMM5vw51dhqJo845gw/KPm48Rk1WHN/XGh4qLhRmA1HvjkkNWWy7AniuMKZ+d3oFSAooCscz47HuzDHhEC6JHYsKG1Gt8JR55x3sejAHD+UzEQiKOWXvsOcZ0pVm6BS8bnCvw53bp5Z9IVium+8bEH+GG/DMx1Fg+rUCriZWK6ed2XjAvGssorrUBVAC8knvxxh+eSaI5aKAslotlRsxY2e29Yue2d7hnwvOeWw8uEeTbMTG/mEEgoDR3oE8H1wjFDGi+QJNUkzr5lqy6UG5B1VuTh3x0xQsZfKSRpXKgNYFKAGI0kUS3fC2emYCVgSY1MarHJUg1N1FbYXQAPBvfDpTsEZVmaeWizh1jhKMaViedS9kUAelsMbUEQpZSwejZlUBCWjauqO6zK2L2pqHN7YTYCFUo6aYl1hYsiyIAW1xyVdCvhettsaqIrogHSgQ0yawEjcruySDzFHSfxAWW15s4qFaf8F8HeeVPL0qyaTSsdNfEroTuY2o9z8KBjeoY+iZX7MIg012+nGw+lD07AYY+w3gX3bLi1AZt6BJAvc1ZIFmyQOnewN8eiKf5/LB5Y83OXlWB/wBGT9kf8juPQ1i33AckCufTjvQ4r8/7a7j057f2+uBhr/z/AA3vipzrz3izfuwvjTt2/jz798ckgFc+lWfX+npxh+cDez6cbfqPTC8q80Cwvcb8cntse4Hvi5yZ3gVJFdtu24IPp7fUbbYFmF7KCb4u9/Xb19xx+uLyIRyR036HUo5BBPxAA3RsA/TFc0u2gkbnSDbAl04G4obEDUObHvi97LxJGQ0LalbbVsa46TXbg0eKur2xU1vfxBeo3elh01oAsj05FfpcxKerdlci9NHdhevTRrQdQI25FHFPPTSS1XpAsEFozVMdzdXRHfetrw/I5xc+/EVoHK6QLtCRuSARQrfkjY797VaPUUVqTqZEWiQG21DY7EkigSw39MXzsDsGDbJ0m2GkKRQJOoroLFt13+K+2ATO6DUz6esJL1sWQgFVJEYXqKqd7N1ud8Es+Hl+rSrHGVDoSrMY+vfpIsPHQHqCaGxWu+AyZoddg63j8tgeGI2V9ABkugDWkb98Egya2RuVYobUiP8ACkGz9NXpOzaif645miAGaDQSGHktGgsKw61YhaAHZibO/qcPRhLLxPIqBeqtSR6yEDfMVAUln3Pcgb1g2XyKsYmL6wbjIIAWOUi1Gniu3HIx2TOBmKhbBkEiKr9SvXVXlq+xNmtvywKTLOzSBukSyAkORGpc2VC7Mx7/ALPvik9g+IB0gWRh5cwcxnpCl1HUDVDgirGK53PAuZES1kjAlDWq6u5B/qMGkyMhy8soZVkiNMijUwWyts7Etdg7XxhZYIpMuzKGaSLS7sx3YH4huTsP6YqUui765CtIxvpULapXpqO5wxF4cXDKsyjQetEFUL337408m7CeRt/KZA6kklRW4A7A9sKwSwpO83mp5bqegbtZ7V9cB6XzOYGXzAiCLo2skWSD3vC3j15aVhH8L02DyZpZtBaGQsmwI2BA4vC3iyvMwaQogAoAte2Hg1rZdldVY9xiYwUhiArz/wCGJgwPC5Z4ZDpRpUJ4s2MQZbMeaY/M+Hck8AY74R4Y0c6NIVCg2TqGHctnkd8z1bsKU3zjmyft2LcvRdXshRPGTxRXvhWaVhL5Twws11xV37gjEj8AmV0LqApIOrUKrn+WOFvMzYo3vQP0wsqtnwHMSQhirQspBo6ZL/Rh/XDmX8Q8tQFlzEaMNvhI/IE7flhLxfJ6HbUwL6t1G9fnh7xTw6oIm1KAEvc7sT2A+g5wSXsWy4aykzCIBZNcaklTLlmOkmyaYA1vvziZSZggUPlpPxvNJaQKzfDYHmAAfDV+5xrQwSrnI2GtcqsQJIPRpEe99uf54WnSQlYip8jXAIQRsfmYr67Xf1xeM/KK/dL1jyMwyMNtGlyTIwZyxjvagKAFkDtePSfZrKLNmgokDsrEb6kZQz2CqtpkTSL3FbbfNv5vI+FkR6TEvW5uQLZV/NSNUWQccnpB9ce6/wDpvl5TnI/MWTQiMetiy6qvUPM1Fdm0jQVHHPc7kFyvraxAAAfKNv6Ae22KMlfrt+QNYORXoP8Ak7f1wvLJ7jZq3P129vrjOJ5yQJk9QNztv3I/w4EOxNb1VjayNv77cG8MsQBv2vuNqJW9/Sx/DCeblrVTBdBX02vbcWAVJIPpi52w5STtR49QvcAruPW7IAJ5ZTxvthWVihGzPTUenUdgdLA99tie3G+NFG3NbnUaFbH4ZP0B23GxrAZ4yVoHnUoJB3bey21EjRsTQ25N4c5FeBPQDu/y6rb3vSDRBNFaJa72IwmxAO42TQxKuNlOzLW1KLsEgXXvh5ulqLAsdR31jU0SaH2+a1F77HGXHTtF+IT5sbLux6/iWm/DNuNRF8Cu/e5UXivmMu1iwpOndnUr1qwKnewvKqVsXq4wvmWOpBbKH8xTrYEEb9LkspAQP02L6tu2GJJR5epiQr+W0pKgq/mDY35fWwoWABv9LxkeIaCs2tr0ZipAQ2xbWNfTp3Og9I243w5oskPQIzEJ0h5bVr2L+VcbagVdLAs7UTV4XXJCQB+plmkVD0sCrWygyKr6aVlIoDg/lg65cszqGZg8iglfN282MSeY4E2ym6Neh3xTN5Q1I9SuyWoXYtKLj6kLq5KU5NU3HODR4s6CND5ZuiGeJ9QRQHCakplAYIXtfi7drwPNywkSxvoDvCJFLSFykgr8IFmNXTbXfUB2w/nPCUj1hQSBHI3nCOEBWRmAQ1EACQBybJbbAcnIhzMKFpvLmiBUecQFYht201ZteBQs40l+s7PgWS8SJWF2hYmMvGVjiP8ApOtCjVdJ7XveOS5lVgTLsHKqb1sUiYEG1oOx7Eg/XbCGSkiky0nmqSyPEWdnYsQz6WA9AFrYe5+mh4sUiEj6IaSZTl9IWihButG7AbHfuBi/qKT/AOpMZp2Xy/8AuFKsgDybeo0LueTfucZvh0ZJZYWlclSGCRgdPeyzY9Bks+kXijUY/Lkbd7HBXVs10BqIv6DGR4FnVizegsoi8xrO1dwDfp+mLlQBksvrUBU6SaXzZqBPoFGxwx93dNPmNFBqJChUs7GucdgkjdEXzEUwzMeogWpN2p74c8az8GZK1KieW53buvNjDH+imd8NaJHeeVnCtQCtV4vlfBIZ0jlUFQWpgTeGPEvGMvN5sRk0g6SrVsSOcLp41FBAI0cOQ9msA7L+ITiKRkVFpTQ2xMN5jxXJSMXZiC3IrEw/8S/yfG3miGxib/8Ac4kbxk0sLE/7zgediJkaheGPCV+P1Axyp7d63Joz5ev/ALLf/wBD/fA8vCrkhYOObciv1wpGzaxzd49Fm4w33hUHVSkDv2vFSam3GXNldIB8gEE0CJGO/wCRww/h5Gr8GNiosqJmLADna8dyCvDHcoKgupUH2resNeSEzMmY8yPyiWI6xZDDgLz3w8heVLjKHSF0RWV1CIzSWQRfF1x2wKGUFoV8pKk+C3lOmzp/b9R2weOWN5Ypg5tUooEYtaggDYVvtvisGWcxxHySGR9WpyEAXVqoFiOT39sA39j+DHzSiiKJFMjA35x0lVMmqhKATQofTH0D/wCluYI8QRAqaSrAFFkHSEUqTqlYDmgK7Y8h4fNo80xmAAyK40LJMYwNiDoTT17AsWB5A5x6f7D57y89Cra10nTTUi9RNKsa6mPJ3d9ttsPOk29vtoYEevP6d/1GByR7mwOR/Ufzx0yaeewH88DD7gbGtyPXVx35xnIm2fVGA3uqsEj/ANp29C3/AM4FJELNha6QdjZpgG2324HffuMMvMNNEAgC9xdVyavfe/TCs8t0COiyzj90mx29bP5Yqaz5eMR4RRAAuiGGk7kChQvaiRfxYRzEbjWWAC+WLN8NxdsKIu+fTjDyTECzs1Ej11HdhdbC64v6YSzqqQQLpgi9IPGq6AFaQPi1bA4qajleOCPlgWPShZTe/aMnv1ag2m99lxmLAOnUkStpJAcqQesb9G9+XZ6drO+GZMwFBYkmmtSeAU/CXjeyNwKb174FPmGZ5QjUVLRkKSbaagTuRwexNDQdtsOaVvEj5atQ0Cg8tWFIK6SYr0r0gsQDW+xs74H91RnIMRA8yPq8oUVKkyVcVhdYrUbPV2xoSSljG6UyeYGXUV0kqGQJGG+EUrHYE7c4zZY+mOPQrMwRtJjOwUnW4tQSWbs1DajeLidjpyEVRl44gxKiZfwwI16rZSRbmtOwLb9sYmXWBnyqkLUm0g0QWDrK7/h9Ioaqq6r6428u0JIYhUR3k1BKLFW6Y/LKE6Qo6jVGwecK5mZQw8wuoCSM2mWVV2vy1Gs9TUBxXxb3WKiaB4f4THIqdAp0dvO8qHTGQxVEP4VXsLBN9W2LL4NE00UbK0YkaVaMMBLCOqazENII1Hg8CvXC+RywljiJc63dgxZIn6I01uVBQm+ALPN4bj8Os5dtWlp6CAxLqTYkktG0XSEKnYX1YdT7I5LwxGCK1B3y7T6vKgCqBekaTCS10LOoc4FlPC1dI2V1IIkaQ/d4RtGFJ0gpfLabP1rDGXimMCKmh0lfy1jinmHILH4mZQKFkdr374rFFJEY9CyOAZEURSRzLZrzFKtEpIO3Jr3xpKzqmW8JWWSBUkVFmUtpeCIsKJG2mMA7C+2FPuCoGeVx5YlaJBHDFqYqTvuKw5lvECMws1sDCCnlnKkKg3FfhM1VZ7YplM3GY/LkMEoEhkQrMY2BPIIdaIxfaO3c39nkhYGeWo2oIVhXVZF9Q9vbCp+zcvnPGGipTQYoBdjVsPpjczeeWejmYJRok1IYWV1IqqYg+vpjGyPiIOeeVwUXqIDfSh+eHNLaxosrK8hRVjJBIJ07bbXgviXhc0LIhEZL8UMKwTnzNiw1Nv7749T4tIDn4FsbBRvhn5Vnx/ZeYgEmFT6EcfriY2vGctmPOfTGxF7EDbgYmCYj/k5PimbkkYfCEv3F4Viy7Kb1qPzxzzYr3DH88E8T8OCIki/C36Y5n9d6fod87tRmH/im/wDHAI3Qtt5rsfQ1eGooRJk7AGpGN+tc4S8MtHViCA3Bw+ymZT0mXai3kaqHzyFiB9AcHVNIXU8MRkAKhYtRF8We2AeHZOVMxq0nTvqY8FTi+YMUwUayrxkrQUsWF2KrDkTprNAworZhpXYyMrKj6AAN7FDuDeM3MeGsSyKC7KQyk8lGF3v6Y1M9mS5dZIx5R0kGVtBBUabob7+lYpmJPxVZtYMiCNUjUxrp+HTrkBNEdwDh3BLWj4O9MhEyRDMPHKFLFVYx9MiNQNhtTUK5XGnk5gkwYdBZy9SIA41MWYBHPSpYA+Y4AAoAMTWMDw+Wo7jBhkZnRBHQ3QBtDyH8S2BoaSMaUDLHXUPKkZ5o0LdcitpIAuy8oIMdHkm+xxUTY+9+FZ8SwowIJApgP2l2N2AffgYYc/Tb9a/ud/7Y+bfY37QeXIVk26QGUbgV1GjVuybs7WfjIF6LP0Xzbqj7jE+Lzc+ee1ZQO9EbX71/z/LA9A3O+qh+lbccA1/DFj/n+f1xS/5dvTFSMbzDacggDa2J4HTydRrub/zbFXdq1GgB1733s9/iXi1HsMUlAOx4sGjwa9fQVwBgLNVt2qtj8x9Bd/kOBi/FP/IXbzFK7Bgqsm17vV2wXsBV3dV6nC0LDpB2kXTq4ssTubokaV3FVZf2wzrFMNIFcqyjjYkUdtRajXtucDY2G3LCydyD1EbtuNI0biwKF+uLxPkXfM6mWMM1yM46r1IgBUHk6SVu9hteEYSTUkZI2MKAEGlCnqroVaXq3JotfcYbmVTqUrTc0CaIoBFo9iOosVF173gU8ATdW6dBB26LagUF7WxHGmwACfZ5D1d5yFelZVaNdLA6ljCrpUpxGvSSbMlgkHCuezaaXdFIUx/IvUZCa1GVAVACjs257b4J97ZXOpdRiUqSAdKKd62GmwaBsKKWj64GuajIiYndD+LK/UxXk6WUsAWJIrVYpffC8T8nBAruCltpMSdJVz5j2zN5jKxCqNrFWR2wCWV1jDJJr82V0TSzBjtpLapdYFigdIA352xTy9ZhRT+JNZIkJNKT0jWgEm9HlqqiedlpoC/7bRZckA0GjKhrNEBXAJ9mO4xU4pvI7lPOgkiRQW8gM2kJrFSju8ZJuuCE/jgGTzwSSJVUiKAOSquWZnO/WulWrUF5X5cdOdEqSeYdnmEkjRDVaKKVCLDJXYla4w34vmEcTSkL5HldHwkvK++pTza8cj4cVImh+G5u/upEwRULyZj8QK2onUQy3ZB/Mb4X8PzMUkebneGMgaiCwslnJ0gA/DVjjA/HckqJllQszyqWImKmga03fw9+/bCXiGReJVjJIWXrCxMWBI76SL/gcVMpY0cn4NAJY8vpfzGj1vIrlShIsCuMRPDpRIsBzCmVhYSRbHrzzeA5fxtkYyeWryMFV3UnVpFX0HcGsFGZjOZlzZmUgC0X5rqqIPGHNKysmRxrZHywLISCYyRuPpikhgZtRkmjccFt6r3xp/ZDOu8rEkBRbsa5J9TjFaeObNM0ppGY7jFaMeoh+0+ZCgDMwsB3ZNz9aOJgUP2dyrAMNdHjExGcf0f+3xNvDGHJUD1vDGczI8lYh1EG7GKxQ6qKrt6udsFSJmJVXUH0Axzs/Tt7+1PCJXjDdNq3qaGBZmmNvIBXCrvQwqCQ4D70d8OeMZSnQoNnUUB68HB8P6tHKGUkKz6Bvrbb8gMH8GzDSMQxpUUtpSlLVtVjfjGfkZNDlW4PScMFhC6eUdTi9Vcf7f4Ycv1NnxseCtDMxk8sRtEwJ3JtWtbOrkqxBvASkvlzidjSnWjs19YO2mzZBHpgbz6VcaY8uJBTcs5B5AHYHA/DVjOpgKSMDW7jW2+w0p8I/PFfxOfT2XzdaZEWOOOgztMtjzQSdUajdiAdqHreC5JlCyaS8bJoHmMAX/FJOrmoorIvRv1DffEyrt5TTRnziSLDqCxRdmjAo6ex6e30x3MJ5MkkaLZj0rqlHQsLjUEmo7EWFrm1FYZNXw7OlEpnrSpH7RjiS/MokEAj/TA7mQEbmx7XwD7SSMgBpSvSR2U1YAN//IKkfFj5rDnVZ2etSOxuT4S0w6k1gf6cV/Cv7oJujjVin8tRrUovQNL2oGttbbi6UJGVBro800aIxcv1jz4S9PpkP2iF0wo88jtjTi8SVhz/AJ/nrj5suaY6QVuxuAAWWwQGvfpIUm+q6ar5JMt4lobY6OPiJ72LF0dqrTR9ffFyz68nL8P6fSTOP678YG1cm/Yj/O2PNZTxBtr47E16XuO1gjGnFmzxuvej39Nv+MazjHmvGw69m6323PFAVXtf9cKbcDax1Ei/oAO+9fzrF2mB9j6Yq0gN6rPp/nYYqRPk7oYIQdwDvsGpvU3sxAvbgc4rLGrsoTZ+nQd+1WxqgiiuVIs78YjK10BqAo6SCePTav8AOOTheaRW2O29k0LJPYKu3/kTfuMT461nLC0IEZYgaole3aiVY/LZ5oMdQUiiRucXOYjKxliSyli0jvTFTROjQ+9npAUkLRvnEE+lQNVKOAtNTGuocAtW3UduxO4wHOBW1EE0QBbEfiP2sdz2L7Eeo4w/HR5ANknSmXZyhLEBUMavsNeqksg7bKx5vAvDwI9MTpa+YGmr4iqi1UpV6b3JFgjF5ZmFrLbEsJCjPuxqhbb6hXymj6XiIwmVmkaMSNbM2n/SVdh7htgFX0w8GirIs7RpJJqkZ2kLxMKiQCgoatlqyR7DGaMn5xkdY9UaEnzAyK+kdyPhfb1H54FnLUBgzDzVI1VRZb31gc3XxDc97wKTOeVljCoIaRrd+zKOACO3rhyBM/rzMolaTzRsGCjS4Ufuf2sY05PFdbZiWMNaIsUK1uoO2quRgf3Qfd4Y/LQTzEFSBRRR8xPNnCU/R1+bqAOnzksMp9GHzD3wxjb8U8NRcuk2YLF41AbSQGLE7An2GMTP+HGo2UNKkgtSRTD6kYu04kjWPMSMF1ahIOoNfr6HGt4h4qq5VniPTtHGfpyf89MA7jz+WlkhV0j21iiGFH8sY6wHWFYVZHOPVjLM3h7STdTX+Ge+M6Lwqfyy7UygXRO/8cJUsei/6rHHSAghQB+mO48SREd9RHteJgLweJ8UsotcemFvC0bzAQD74mVzElUBY9xgrlj8T1+6vP6Y5v8AXa9TAvGCPMNHDcPiDlFUJZF0x7XgSwsBaRX7t/bBcrCWjaVyTpNaeME3RcwmYUXd21H0X+p4wdZW8tmjARQd6+L8zguR8SDOFZECNtQGKj8CZ42+A7H6Hg4ILv1TwHOKkwMm6OCjk77Ntf5Gj+WHGy5ybNrplkLIUHdOzf2wlnI1YgR7RqK1sKv1+uGspTWyt8AGqZ7JX00L2N8YcK/s1EwEaJHriGrVd6pXO4GhBWkAdycDzQlZXVQYzEdZiYdbA7+azHeQ3V3wKrDmQyylHeOVvxOlnag0b8i6+VvXHWM6RRq9feYn/A3BYp84c3/p+hPqe2LxEvYPhk5jk1R6VkLFZopPgUAWWb0AbcHtx7HW8LhjIRUkTqRvIDltTEEK7vXBYKVCgkqtbHfGF4jmC3meWVclg+YZRs7XdKvPlKf4nf0wTw/MhRaBdetGWGQEqDzrXvQ2P0Buxh8aXKdPQ5eQxWtJuAABICF0qT2YRk/ii01AHVexIGGlzgDUFYHSgOhWLWwlYlmcFjaoLavQdicYcebfXpQnQ/TW8bN1azKpqjqcliN9qFbDF/OUNsoJ1iOpSi26JMGZbOhdPmIR2LVtvi9Z3i9NB4midI1MpC0oYMaYF6cqGJJ0k1vtpsnUa18tn7IWiTsbpgSaLA1V8Xv+4dyQSfGZ9W0jWjatJJ81WC9Dj99j8LuTTcURzjQyMrAAABaBHTKW3HUvS1kWNS/+W/vpwrzfk4fXs4ZSdiQD9P5AD/Kw2k/ymv4c/U8489lJTpBCuq82wAFGt9gL4B27Y1oSGG1/wqj9bx6J28XKYclOkbUQeef+LHOAS0RaruLLNdD2odq/X0xElG+o2fp/fjAGkQHcFh6XXPH67YeI2pFPtpCBnbYFqoD2XgH3OIYmGlo1Z2FgPo4Pp3D1yCNxXcbC2aGoE1wN+mlFbgWdy3off0xp+ETJ5ZlkRpJIVTywDYomlZVqloiid6I4vEc7nbb8fHbjz0kiULN7DoAtnY82SKKnkEevrhLMxmJqJUkjexdDsrj+FdxhrO2jAjobfa9WgntfuN/UHHVl2B1hIl3Ycs7dww59RvtiiUyGeYFmvVO50InyqOxI4IA4wsMspLojM5AJfUBoJHNVup9GwKSB1AlApL6WBsrfAruO1YayPiIRJAsYsUdt9ROwPsvthKzCOVzNEtqbSUMZJ3aIHjbuvvjWSSCHKHSVko7WNmc+x7AYQ8Ril0oxBac2SANwh7MBhLLzqth0LR3bJwUPt7YDzT02Rk0RyRx7yWXiHFetdsKZdytqg/3wSf0xseKeO/8AbB4+kyHSP3VHa8Vn8GlkysZfeYnoPevc4Q1jeOePvKqxBfLRfl98Oxs0WUok65OMI57KOpCTrTfK4/kcBWZ2mjWXhTt6HD08+N/KfY4MilrsiziYdzH2hZWICmhiYEbyfBXzDNtdD2xp5tfJRdA3I3bGZ93OnVwMPR55WjCP2745cd3l/Ashn3EgJJONCTOCJyDur8jCkTqu8ab/ALTYBMyg2Trb9MPchZLTMBiDWiFj21bAYrJJqcuw81z2A6R9fX6Ypkh5rkHYDfSNscm8QdWpQEC9gP54BnZkNUXmONTXSr8qfljRyGbRo2k0DYaZkAoFezD3wvNnFVFcrayfEv8AUYBrGnSFKI3yD4n+vti50izRYDGiSCJiVcU7uKCj0A+ZsMeG5QllVo2WFgdyaMp+UM3yqTiuTyriRGcIwjNmIGyo+nc98XWKZZzJr1xMbdmO2nuCDwQO2HhWuZdS7PG8awyxqzrIo0gBRdN2YHscDE7yAEBRNJH5agECoxsdiPifgb3QPqMTN5p9wWdkJuGMjlRwzVvQ7A4t4iQGX8ASq1XJuWkY8mx8J7BfbADmYzqtqklEkerUGgZdSM4XbyzzGbIP8jgaTGMGNlbSqiMyqobTJet7B5BJ0m62UYJLO8btG0peDLMsqhq1eZp6EDckgmtuwONHIwQjygYMxUgX/u8vISS7bt5kbakIDE7dJ2w9LGbIqhW0OLRdD9LKgd3oUrfCdCkkgVscaySysGkcauobiQOqlmFOvJUX2B78VjF8TGgkyOJVadxanSXEX4YcqL03Zq/Q4YyJgBj8sS6vMU04FMtixYNGq9MXxrLnHpfD0GkdSJu1AhbYaiLB1A+35Y1MnNVjcUe/1P8ASsYfgWcsAM8BUknTIgJWzZolfzq8b+QLO5pgzXKfw9i9eXsNuDdj6HHp414fycfZgyHnf++CSEVtvXO2LZ7LSaQzqybgDW1k3f8AKsTKQq1bSSMOUUUB7Fv7Y03ph4iZbNpGbcO7Lui6qWiAQT33B4x3xSBlAktKmtozHa6W5K6TRAN16WMAlzsibBNBVasizoY2ASdjR2Dfli2Yy0rgyZlym3QSQOOKUD6cViLO9VOuiz+IKF8qFfj2Zn3Jv2GFJ8kYmUSgG9xR+Iem+4P1xbw7NOr/AIekFz8RHw1zX88dzDRuTo1yOASZGOxI349MVRJiZnMqyhpeq/8AThXYAcWaxmyFo5KQlWAtfUXuVPrjR8PzaqygqCKLI55VeSvuQbwtPKMwX0ppABIfvY9frhLnVW8MatWancmjQF7sfQ+2ELmndpVW9969PSsKTnUuof8AkPf1x6PwiNMpD58jW7DoQH+eA8xlZXNeXZ0B0vrjb5T6jHpoPtEGgkmqtPSi+mPNt4dmZCcxooNv6WPpgOWnVDbD8NtnHocSeae8MV5opWlNryCex9sZEOYD9D8/K2NjxnxmJYliy/w98HyOSimhLFNNDn3wyZgzUo2oGu/riYznz7KSoo13xMCsrwkoaTeqUcYoSicdR/TBMxlX0hidj2wjjl3p2Z2ZSfUw1fD6DB/EMoANS/DhAisaPh+eAGlxY9MOZ6ouzuFo1aPS/HphwZhJDfl2/wCn54Fmuo6n6R2Uc1jrRSFehCq/5zhxN79rz5itz1svAHwrjnhef0zB33va/S+4xXwzOhNSOLRufUe+GvuCANJqBWjQ98ObeyuTqrR+HukodXGi78y+39/bFfEZl1tLXSx6Ev8A9xHpfbCUI0rqff8AZW+/qR6YYyrRS2spKuTs/b2BHYYN+DPtPxSymJWy7dfxS1WuxxX7oHYYNms9I0aEExzuTr0bAoPmYcKcIZzw1svGr6qcvSlW5FdqwrmJdAom5G3kJ9Oy/wB8VuJyX01PDc6mplQhWVCIWY8yE9Tn94jj0xpnO5jyX8/ZyAsMqNpd2J+YoaZQOSRjIgXKS6WvyXBGpGso49j8v0xzIw/iMY6LOxSIHgA3b77UBipU8o08vD8DedFFGq+XGXS/Mo25Io7FyRqPoMabZ90+7xNHGqxyeckkTEr0i20gnpBIBPuMZ2QhikVYiVlKWFolW9SAeDvijyqVGhGVQfLRSbJ3tz9TsMaSMqb8OhBRW0SXyaW1P0rtjSyji73CBqvuLHH6HEeBg+sZgxp2BDDSPSsNZeZXlZgVGsuyXtvsoJ/njbj083PtpiWLyyPxC3YkAUfrfGC5JtdrrZR8XSNtwLvcYSlZkU65Q1gjSCd74/vimVljIdXZl3BBAvgVX641YY0c/IFKhTa6WU72aNk3XHqMDgdgFqMyOwsMdwO1flWEzIivHpDab5b5ux/TDHh/iAhj6wzgsQFDUBXvgLAvEHKSEigy6WIXgGurGhN4nEkQVlGphehNhv6nCGclDKjmMIWLKa7qeD9QcH8FnRx1RrrjFGRuABxt64k7OmfmuhgVB0kB1U9gdmXFJPEtemONNKHkLyfzw74qY3JeOQu6DqFbae9YRymfGX1FVtm3RvQf3GCGL4t4YIArgmm5RuQMLeHx6p41ckp8t+nNYWQSZlzbW3ucXWN0PluKZepcJUjW8U8ZllnEcNhVNADv9cJ+MRiOcqdg439jj0f2emy7nUg/Fb4vbAvtAmWLGM7yH5sBS9vHZfIXMqHYE8+2PS/arPrDEsEfpucYEqMLW+pODjKzM7MbY74NX46ssJO9YmOR5lgKGO4SmG3wYyssPxPzxMTHP5e46XD1XM/8ZwTw8c45iYn6v/yJlN5De+NXwlyZSCTXpeOYmL4M+bM8ZUCU1timQ3ZQdxeOYmJ+rn/VTOHrOADHcTBT4+jfh7EugJsC6vthaQ7n64mJg+D6h4x6Pw4dY/8AwH+WJiYvgz/J6KeA/wDqY/8Adjd8P+KL/bIfzs7/AFxMTG3D0w/J7b3gkzOjh2LDQ2zEnt74B9nxufZFr2x3ExvHlpzxJzpO55GM7ufriYmNJ7ZX00R/pp/vGNH7PoGR7ANOasXiYmEGd9oG/FA7A7D0wuD+FP8A7hiYmAT054GOpv8Aa2EZ/gH1xMTCvs4v4N/rL9cbX2s/9Qn+3HMTBR9V+y20kte+MWVicxufmxMTB8H094n/AKy/TGH4h8Zx3ExNXDmVUaBtiYmJjQq//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data:image/jpeg;base64,/9j/4AAQSkZJRgABAQAAAQABAAD/2wCEAAkGBxQTEhUUExQWFhUWGR4bFxgYFxwfHxodHCEdGB0eHhwbHCggHB0lHBwdITEhJSksLi4uFx8zODMsNygtLisBCgoKDg0OGxAQGywkICQsLCwsLCwsLCwsLCwsLDQsNCwsLCwsLCwsLCwsNCwsLCwsLCwsLCwsLCwsLCwsLCwsLP/AABEIAMIBAwMBIgACEQEDEQH/xAAbAAACAwEBAQAAAAAAAAAAAAADBAACBQEGB//EAD8QAAICAAUCBAMFBwMDAwUAAAECAxEABBIhMSJBBRNRYTJCcQYUI4GhUmKRscHR8DNy4RUkgjSi8QdDc5KT/8QAGQEAAwEBAQAAAAAAAAAAAAAAAAECAwUE/8QAIxEBAQEAAgMAAwACAwAAAAAAAAERAiESMUEDUWEigRMyQv/aAAwDAQACEQMRAD8A+TZXLBV1NhLOZkuedvTDck7qKYah6jCcsqkbLRxtfWMuPvVcvmWTjg8j1wzpV9x0N+hwbwvLCjI3AxQ+IqTTICv64J/St29LysGGmTpYcN2OO5bw0L1OwocUecWmFIHA1xk1R5GFWywYXG1/unkf3wfSnpzxHM636e2wwcqQF83b9lhz+eLeFxoFJJHmdlPbCfiAfV1n6UcL+n9w5nM6WoSrfowPOJF4UAoeVwgPA5JH0wDKsShVgTGO/wCyfXD08aSaRI+gqKDUSHA7j3xU7K9dRGgChQH1ITcb/st6H0wVoYZZNTllc7NGBZZv3T6HB81kVSALqCIxDan+JvcKNwMCgBjkRjTOgu1O0sfej+0BisRu+ls9CxKaPLUxjpj1Wx7ke+E8t4fHJKNT+XG4JUn25Wz3B2xpeF+Hw62mWRnCHUL6dO+2tj39hgR8OaUN1R6JXZoypJUSgX5fGxYcXsdsOz6JfhTxKaKPVFHCQ37btbetgDYYZy7xtayawuYClTGtkSLsRp72fT1xqxZeUJCchClPGNcr6SyuNnUljS0R6cYD4hL5cpaILqh0Zjp+EMNKyhSeVsg7e+Ab8dl8G+7xSeWJZGYD4lChdJuytknDkGXEpeKRPwjpzCsrgaBIBsCdqN8eowp4WsInGZj+9ytqLCNYSeeVZrojetu2Aw5pyoRomZWVo2QfEAj617WNJat8VKz5StHOLHEsaRBiolDlmZTvsK6cP5HKfeI6GpDGzANR0mzfI74wUCqpVI5QWZfjqhRv05ONvKZi10CUxFHcqd6bUb3I7424sOfo6qVpjZg7LrJN8Cvfvh2LwaIwxuZgHf5ewPoT2wjmW1aNTB3CtqZTz+z9cNZeFKCvqHve1kemNo83Kk5cmYpBqo1uCDsaw74V4n5UTg8lrqvi9d6wvJlNLMpOwYLf8/0xpy5h0bS8atGdlFdu1Ed8OzU70WzzZaYDykdZiQNNCvc2P7YFLkpXk1xrqSI0K9uaxMwqxPI0f+1fYnn+GGPEDJEIniJ0BRxxfe8LP0e/sp/1yRJGJHSeUPGEmkDM8irV7AD1ONPx1hIsTadMjDce3rgXg+X1yaV4jBP1OFTgEMcmXUl1PVwcNZPxlHiKTbkDY4P4f4l5rNDNvZNe3tjDlyH4xQcA8+2GJ25BGEDP27YnhElzBm2w7FErHU3+mn6/8Yez2Sjlh1wiiMI7VpvtGVYgNxiY8e4N747gPHi4cyy8H8jgxeN+RpPqOMLzRaTyD9Mdy8epgMcx2bntowEopUjWh7jtgIySselxXodjjmdqMjQSD3xT7yr/ABj/AMl5xX8qJvuNVtLARIekcnCbzQq2nSRXzA74mRtCSnWp5HBxFycTHV5mkDlW5w7dKSRbOotgObDC1kH9RhQZOnAc0p4bsfzwwwM7hV2Re/oPXA5MyqsVUao/Q/zHphU5vox4oGUCNdOj90g39awWDw1wulwGFXpB6072B/MYr4YqRuJV603B/ajvuR3r1w5kPDh52oTLK3xAqTVftPfA9sVJqLcgb+VMyGZn1ABRoF+aBsKv4T64YzccTSRxCTyip0xgAtpYn5m9zzisCoVkCStIsZ8xl01RveSM9q7g8jGv4bM7Ss0MOXWXR5jZogta/Drjjbhie1Xd4oqzswqxrNHMjKusCZIyNUcq7BhexRh/AnAc0dMXlqFy0RIcCQkyuVHSaHG/sBvgX3mJp6BlKyalnlkNsxY7OV+UK1H1xM1RUPmH82QEp5alVYUT8ZrU3GxAPbfAfocTqPMk1xxSTJHIh0kr3WQADVpbUL3/AExaXNStGqt5jDy5gJJFIvUuoqt7kDTeJ4KraoqqMh5E0urHSjL5o02QbNOBVG/rg0UUXmKxOYMhJUCcrbq6OppBbLRqrJ5w56K5okrSSGCCfONHJojUIiyMKcKU1UwW9JHGJl/DpFZVjkj1RJIZC7UrDzXQkbWRSg78Y5lMw3kwhDm3JQAqJFjqtgFOgsy+lH+GGfDMuroCqprEcagy6tNMHdltNy3WOewxUjPlchfK5d0kTXKroDr6ZNQ6Bq/pj0GTzGZihVTF0gk2VBBDb0feyTd98ZRyyKxGkISER9IYgMzaiVDb/Ao/jjXy6sD+HOSRSAbqSPhA22P1vjG/CPL+Tkvl0EjWFCFjQCjaq3O/c8Y2ssAFKlSCqluoWNv19vriZHw09VR61AAQg0SFJBYC7omzweMcnYtSgsV26Sb37D3xtnTzW9lctHqcXWogt1cFjuL/ACrDLu4R7BjZRdj4TZoc7WfbBfJ0J1x6gSSWBB9O429dsBnbawzMo/01buwG5r0X+f54MT5dlMrGesqLZB036n4m9zgyZ8mN32Vl+IEdLfl64bgkZPLKjVGQBsNwx597vGd4rMSzL06VbehWo9gcJUulIw0rjUep/wD2qPQY0/CZYS2mIaHXg38WBZBUSQAk+d6n4Tfy/wAMDzEcSSeaGog/6ffV6fTCw1vEJ4A/mbiUbaff1xlMrnpUW77n2xbNT9RdqLtvXZcOeUyZbzVNsx3PpgMU5AnLFKphvXrhf7MzFQ4b4cP5bxC4fMO9bMMZc+dD3pGlO/vgEZmaiJdiBsTtiYP95PyqSO22Jg6Vj59L4aw3WmHqDg3hWlSdex7XiZfJELrL6PT3wfSxUUUkvt3xzZPrr270TzcIstrB9BhnwvLKEaVxYHAwtIsZNENGffcYbiVgmjaRP3TuME9i+sCizCuwBSiTsy7EYIYWLMjxtJp+ZRuP747lWhiYPbFhwrDvhnxbPvGqhCVL9bMO98C8V87T9yBZQmNH0KJUPJ3DD6jnCeSyhnlpF0rya4UDnGlLli4R9QjdVuRxtt2uuTikyBQJNYptvOisH6Om2+DBL+gs1KzTKsC6Ai6V2okd2b1s+vbGiMv5bBtMduKZQ9xTDuoYfA3thWCH8OXXJsxAWYAspA7MfiS/cd8OxiFIoY1j88MxIBJVXb4WbbcKo2+tnjDhUJWuKRUiMUKH8VA1yORuAzGiFHoMWTwuR46kVVGoGKNWXUjNvoYHqVZAponhq23wdAvnpLo1FWYwaiPx41tau78xflf5tPqMDaLVEPL0hWJZtUyl7FjzJ2B1LRulAAs9yRh5pbgjqJQscYkihcA+VGourILSP3Ar5ieOBjseXLMxIAYqQ7AaX1RaV6dRAXWjI9n9440VbSpj8w2aJ8tyLYbuI0I1lpA6MVAUhg4ujhfL6yxYhgymTspK6Y4FA12VhYA1qJJB2Nk4tG0snhqnoVW1sULB3JBIZmFOFBNxrJekcjbBngAto7DKSywiNbs0sdlbYnzGXZqJCsaFYP4Zk6DMyrWtidepwSoCAlnQnUC8pvTzH+eG2ZI3Y6jaEWS7sdWlghCqD07uSuwGqO9yVCG9kGytMum2EYVFnCICAq6qq2YNpBA2HVVHe8VMZpVeKTqIOh4Nlc0ulb0nhVA/LveNdlGm3UKg6TYkAvdlYKE01eknijGgJuwDw5MfGSV1Eqza9Nk2S2lmIVtJAG/DljR03pxjLny/Zfw7c/6iXup3I3oC1YAhQANANVQPrjVgyTNQQFiCfRiexNgfDfB7m/TBAruwR7YDbSyKGGkDYMLrYbke+1nGrl8oqAXve+1FSw5GxBWr/lj0cY8XPmtBSgWASlBbBVtuBY5/OjiQqL1lgGvYkbMTeq/Qdv4YOiq56yygDkC64A78VZvHZJEQEDfajRtD6GiLBHNc7dsWw0rM4TUoBXUKamBWuen1J7XxZwF2kiIlAFFaFbhAaIH+c2cNR5MksBp1Lvpbt632s7b9uLGFs2dBOhtIZfxBYYKT2HYmu3a/bY6PsnmM1fVHcbH46NL9fb6YFl0UIXKa1Ugab4vlj7nDD5coscpUGOwa7+2r3OO5jPqR5q0JPhkjPDj1AwK9dK+KmLockg1akC9QHY+hGMfN5glmcjqPb9kf3wzKGcgUq6RsvyoPU33wxlNMRMUoBMh3btRGxB+uEr0p4P5RTS4BaQnfuMUyeZEJeCa9B4OM7NZdopCvcHav0wXOzFm1S0WrZR/XCpzsWWRNJSOxHyWPfC2TTzpAo2UdvXFvDozPKFb4BuR7Ye8QgEEiyxfBwcIy+Y8SKMUCbLtiY9D9yik69urfEw+i8q+O+JQMyKU3Uc1hbweAmUbEVvjWMcY4SaL1rcYXlJ3CTr6dQ0k45v3XZl6xneKya5TX0xfORrGFA2fkkHEgybq+orqAO5U3gviE0R30vq99gMI/siuVaSQG1Eijm+354bRylLflnssotfyPbFZQfukaxgm2JeufQXh2DLAwoklmrlf1CjYD2xUibQ7LQyJMxUuwKyAakIHYkcDFss6RwPoqTy6NgWNRsA/Qc74r4enmpI0KNEykBdLEqxPCkHvW94JGpRXktLTaRoHplF11RkaWF1hp/iRs7+QRoimOpmcKADGBep1+E7XvXfHclm/MUImoR6iXy60NYNFxC5FrY3Md+tXxgXmMyTMv/ctIAC1lXRRvRjAuuONsFzWXVtCRHzocvFqYIG6pG3YkgXu3ccKgwGbJ1SJmGjVkkBCqxHQFtFiQKRoYEXe2kC/UlzJ5dmN1qaTdnCDreMFo5V1EFQw8wFhuxjsAE2F8rDTK0ja5Qra2VRbqtiRCWBDuoGrWNyI3Bs1j0MGQKH97Y0R2F6WpgGJOth9JGOnubjLlcKw5NVGxJZlYturfGUVvkoKFjut+bthiBVFEqmrsBVAlVWrDbWqLyNyg23w0uQYgqCe53okm6+L1PqPTBIvCT6E/FwLJ7b3XqdybxbK8oQERLBiSdzfG7XwxU23STWq/hBN0QzcBQ1vemiFMgZgGvgodQAJu2F2TZ7jYyvhwBs86rDHqOw9R0myaPHfY7Ydj8K4HHAa997JIp7BoewOKnBny/LGdFkOrelY2pYqFc1QUvSg6RQA7Cu50lXY4WN6ejUAb1MADfCn5R7Cu/HfQy/hyrwNXJPoLreu312+mG3g4uuy8C69LAvjbbbGkjz8vyaz4o62AbnY2L9txsw9q2vnfBmO9vv7Vx6c9u9ew5w4sYA2HB3uq9gbP6XjkuXFEsbK0ACxA78Nx9OO9jFeUZWWlZsyzGlVQwGnVWnnatzV16/lxgEg0At0uPhZSKK+1ci/2hvtg7Tcqqqa2uqBUCyGX251EqffC88RvUasUdI5aMAbqwNAVttZ2bc4cosDnzZ7dhpBIGtQ21M3A7gFt67YoYBGX1ASaOl0qtIJFst8jtq2O47Yr94C0Uoxv8aHYA8EFjxxam/8AnrGRgoIJVqXURpAUnp1PQdl+lXXJwxJpPzTGziNw8TCiWuqPFj9oegwHL5Al4xRVZLKseWoXt+zf9cayZWuUWanXVS8wuBpMa/KLu6F33wnmMxQmhJZ/LcGJ1qlK7bngDSMPdP0DkkjeOQaRGRs25O17E33BwjnaZEXUCUu3HAHYX3ODnMPM2hQHZviCDSGruzcn+WAiGkaSRdWh9JS6C+9DfAeBQZaSTdO+2tzufYXhvwXyoiVmAMjNpIPyj1wz4p4frijaEEslFR+6dwfyxn/aIh5E07uFGvTv1YR6T8YyzQTMqkgHivQ47ls8pgaJtzyuC+KTGUqZSAVFUu5P1wLw2DzH0RjT6scCvnZNFkA2Yj2xMM5vw51dhqJo845gw/KPm48Rk1WHN/XGh4qLhRmA1HvjkkNWWy7AniuMKZ+d3oFSAooCscz47HuzDHhEC6JHYsKG1Gt8JR55x3sejAHD+UzEQiKOWXvsOcZ0pVm6BS8bnCvw53bp5Z9IVium+8bEH+GG/DMx1Fg+rUCriZWK6ed2XjAvGssorrUBVAC8knvxxh+eSaI5aKAslotlRsxY2e29Yue2d7hnwvOeWw8uEeTbMTG/mEEgoDR3oE8H1wjFDGi+QJNUkzr5lqy6UG5B1VuTh3x0xQsZfKSRpXKgNYFKAGI0kUS3fC2emYCVgSY1MarHJUg1N1FbYXQAPBvfDpTsEZVmaeWizh1jhKMaViedS9kUAelsMbUEQpZSwejZlUBCWjauqO6zK2L2pqHN7YTYCFUo6aYl1hYsiyIAW1xyVdCvhettsaqIrogHSgQ0yawEjcruySDzFHSfxAWW15s4qFaf8F8HeeVPL0qyaTSsdNfEroTuY2o9z8KBjeoY+iZX7MIg012+nGw+lD07AYY+w3gX3bLi1AZt6BJAvc1ZIFmyQOnewN8eiKf5/LB5Y83OXlWB/wBGT9kf8juPQ1i33AckCufTjvQ4r8/7a7j057f2+uBhr/z/AA3vipzrz3izfuwvjTt2/jz798ckgFc+lWfX+npxh+cDez6cbfqPTC8q80Cwvcb8cntse4Hvi5yZ3gVJFdtu24IPp7fUbbYFmF7KCb4u9/Xb19xx+uLyIRyR036HUo5BBPxAA3RsA/TFc0u2gkbnSDbAl04G4obEDUObHvi97LxJGQ0LalbbVsa46TXbg0eKur2xU1vfxBeo3elh01oAsj05FfpcxKerdlci9NHdhevTRrQdQI25FHFPPTSS1XpAsEFozVMdzdXRHfetrw/I5xc+/EVoHK6QLtCRuSARQrfkjY797VaPUUVqTqZEWiQG21DY7EkigSw39MXzsDsGDbJ0m2GkKRQJOoroLFt13+K+2ATO6DUz6esJL1sWQgFVJEYXqKqd7N1ud8Es+Hl+rSrHGVDoSrMY+vfpIsPHQHqCaGxWu+AyZoddg63j8tgeGI2V9ABkugDWkb98Egya2RuVYobUiP8ACkGz9NXpOzaif645miAGaDQSGHktGgsKw61YhaAHZibO/qcPRhLLxPIqBeqtSR6yEDfMVAUln3Pcgb1g2XyKsYmL6wbjIIAWOUi1Gniu3HIx2TOBmKhbBkEiKr9SvXVXlq+xNmtvywKTLOzSBukSyAkORGpc2VC7Mx7/ALPvik9g+IB0gWRh5cwcxnpCl1HUDVDgirGK53PAuZES1kjAlDWq6u5B/qMGkyMhy8soZVkiNMijUwWyts7Etdg7XxhZYIpMuzKGaSLS7sx3YH4huTsP6YqUui765CtIxvpULapXpqO5wxF4cXDKsyjQetEFUL337408m7CeRt/KZA6kklRW4A7A9sKwSwpO83mp5bqegbtZ7V9cB6XzOYGXzAiCLo2skWSD3vC3j15aVhH8L02DyZpZtBaGQsmwI2BA4vC3iyvMwaQogAoAte2Hg1rZdldVY9xiYwUhiArz/wCGJgwPC5Z4ZDpRpUJ4s2MQZbMeaY/M+Hck8AY74R4Y0c6NIVCg2TqGHctnkd8z1bsKU3zjmyft2LcvRdXshRPGTxRXvhWaVhL5Twws11xV37gjEj8AmV0LqApIOrUKrn+WOFvMzYo3vQP0wsqtnwHMSQhirQspBo6ZL/Rh/XDmX8Q8tQFlzEaMNvhI/IE7flhLxfJ6HbUwL6t1G9fnh7xTw6oIm1KAEvc7sT2A+g5wSXsWy4aykzCIBZNcaklTLlmOkmyaYA1vvziZSZggUPlpPxvNJaQKzfDYHmAAfDV+5xrQwSrnI2GtcqsQJIPRpEe99uf54WnSQlYip8jXAIQRsfmYr67Xf1xeM/KK/dL1jyMwyMNtGlyTIwZyxjvagKAFkDtePSfZrKLNmgokDsrEb6kZQz2CqtpkTSL3FbbfNv5vI+FkR6TEvW5uQLZV/NSNUWQccnpB9ce6/wDpvl5TnI/MWTQiMetiy6qvUPM1Fdm0jQVHHPc7kFyvraxAAAfKNv6Ae22KMlfrt+QNYORXoP8Ak7f1wvLJ7jZq3P129vrjOJ5yQJk9QNztv3I/w4EOxNb1VjayNv77cG8MsQBv2vuNqJW9/Sx/DCeblrVTBdBX02vbcWAVJIPpi52w5STtR49QvcAruPW7IAJ5ZTxvthWVihGzPTUenUdgdLA99tie3G+NFG3NbnUaFbH4ZP0B23GxrAZ4yVoHnUoJB3bey21EjRsTQ25N4c5FeBPQDu/y6rb3vSDRBNFaJa72IwmxAO42TQxKuNlOzLW1KLsEgXXvh5ulqLAsdR31jU0SaH2+a1F77HGXHTtF+IT5sbLux6/iWm/DNuNRF8Cu/e5UXivmMu1iwpOndnUr1qwKnewvKqVsXq4wvmWOpBbKH8xTrYEEb9LkspAQP02L6tu2GJJR5epiQr+W0pKgq/mDY35fWwoWABv9LxkeIaCs2tr0ZipAQ2xbWNfTp3Og9I243w5oskPQIzEJ0h5bVr2L+VcbagVdLAs7UTV4XXJCQB+plmkVD0sCrWygyKr6aVlIoDg/lg65cszqGZg8iglfN282MSeY4E2ym6Neh3xTN5Q1I9SuyWoXYtKLj6kLq5KU5NU3HODR4s6CND5ZuiGeJ9QRQHCakplAYIXtfi7drwPNywkSxvoDvCJFLSFykgr8IFmNXTbXfUB2w/nPCUj1hQSBHI3nCOEBWRmAQ1EACQBybJbbAcnIhzMKFpvLmiBUecQFYht201ZteBQs40l+s7PgWS8SJWF2hYmMvGVjiP8ApOtCjVdJ7XveOS5lVgTLsHKqb1sUiYEG1oOx7Eg/XbCGSkiky0nmqSyPEWdnYsQz6WA9AFrYe5+mh4sUiEj6IaSZTl9IWihButG7AbHfuBi/qKT/AOpMZp2Xy/8AuFKsgDybeo0LueTfucZvh0ZJZYWlclSGCRgdPeyzY9Bks+kXijUY/Lkbd7HBXVs10BqIv6DGR4FnVizegsoi8xrO1dwDfp+mLlQBksvrUBU6SaXzZqBPoFGxwx93dNPmNFBqJChUs7GucdgkjdEXzEUwzMeogWpN2p74c8az8GZK1KieW53buvNjDH+imd8NaJHeeVnCtQCtV4vlfBIZ0jlUFQWpgTeGPEvGMvN5sRk0g6SrVsSOcLp41FBAI0cOQ9msA7L+ITiKRkVFpTQ2xMN5jxXJSMXZiC3IrEw/8S/yfG3miGxib/8Ac4kbxk0sLE/7zgediJkaheGPCV+P1Axyp7d63Joz5ev/ALLf/wBD/fA8vCrkhYOObciv1wpGzaxzd49Fm4w33hUHVSkDv2vFSam3GXNldIB8gEE0CJGO/wCRww/h5Gr8GNiosqJmLADna8dyCvDHcoKgupUH2resNeSEzMmY8yPyiWI6xZDDgLz3w8heVLjKHSF0RWV1CIzSWQRfF1x2wKGUFoV8pKk+C3lOmzp/b9R2weOWN5Ypg5tUooEYtaggDYVvtvisGWcxxHySGR9WpyEAXVqoFiOT39sA39j+DHzSiiKJFMjA35x0lVMmqhKATQofTH0D/wCluYI8QRAqaSrAFFkHSEUqTqlYDmgK7Y8h4fNo80xmAAyK40LJMYwNiDoTT17AsWB5A5x6f7D57y89Cra10nTTUi9RNKsa6mPJ3d9ttsPOk29vtoYEevP6d/1GByR7mwOR/Ufzx0yaeewH88DD7gbGtyPXVx35xnIm2fVGA3uqsEj/ANp29C3/AM4FJELNha6QdjZpgG2324HffuMMvMNNEAgC9xdVyavfe/TCs8t0COiyzj90mx29bP5Yqaz5eMR4RRAAuiGGk7kChQvaiRfxYRzEbjWWAC+WLN8NxdsKIu+fTjDyTECzs1Ej11HdhdbC64v6YSzqqQQLpgi9IPGq6AFaQPi1bA4qajleOCPlgWPShZTe/aMnv1ag2m99lxmLAOnUkStpJAcqQesb9G9+XZ6drO+GZMwFBYkmmtSeAU/CXjeyNwKb174FPmGZ5QjUVLRkKSbaagTuRwexNDQdtsOaVvEj5atQ0Cg8tWFIK6SYr0r0gsQDW+xs74H91RnIMRA8yPq8oUVKkyVcVhdYrUbPV2xoSSljG6UyeYGXUV0kqGQJGG+EUrHYE7c4zZY+mOPQrMwRtJjOwUnW4tQSWbs1DajeLidjpyEVRl44gxKiZfwwI16rZSRbmtOwLb9sYmXWBnyqkLUm0g0QWDrK7/h9Ioaqq6r6428u0JIYhUR3k1BKLFW6Y/LKE6Qo6jVGwecK5mZQw8wuoCSM2mWVV2vy1Gs9TUBxXxb3WKiaB4f4THIqdAp0dvO8qHTGQxVEP4VXsLBN9W2LL4NE00UbK0YkaVaMMBLCOqazENII1Hg8CvXC+RywljiJc63dgxZIn6I01uVBQm+ALPN4bj8Os5dtWlp6CAxLqTYkktG0XSEKnYX1YdT7I5LwxGCK1B3y7T6vKgCqBekaTCS10LOoc4FlPC1dI2V1IIkaQ/d4RtGFJ0gpfLabP1rDGXimMCKmh0lfy1jinmHILH4mZQKFkdr374rFFJEY9CyOAZEURSRzLZrzFKtEpIO3Jr3xpKzqmW8JWWSBUkVFmUtpeCIsKJG2mMA7C+2FPuCoGeVx5YlaJBHDFqYqTvuKw5lvECMws1sDCCnlnKkKg3FfhM1VZ7YplM3GY/LkMEoEhkQrMY2BPIIdaIxfaO3c39nkhYGeWo2oIVhXVZF9Q9vbCp+zcvnPGGipTQYoBdjVsPpjczeeWejmYJRok1IYWV1IqqYg+vpjGyPiIOeeVwUXqIDfSh+eHNLaxosrK8hRVjJBIJ07bbXgviXhc0LIhEZL8UMKwTnzNiw1Nv7749T4tIDn4FsbBRvhn5Vnx/ZeYgEmFT6EcfriY2vGctmPOfTGxF7EDbgYmCYj/k5PimbkkYfCEv3F4Viy7Kb1qPzxzzYr3DH88E8T8OCIki/C36Y5n9d6fod87tRmH/im/wDHAI3Qtt5rsfQ1eGooRJk7AGpGN+tc4S8MtHViCA3Bw+ymZT0mXai3kaqHzyFiB9AcHVNIXU8MRkAKhYtRF8We2AeHZOVMxq0nTvqY8FTi+YMUwUayrxkrQUsWF2KrDkTprNAworZhpXYyMrKj6AAN7FDuDeM3MeGsSyKC7KQyk8lGF3v6Y1M9mS5dZIx5R0kGVtBBUabob7+lYpmJPxVZtYMiCNUjUxrp+HTrkBNEdwDh3BLWj4O9MhEyRDMPHKFLFVYx9MiNQNhtTUK5XGnk5gkwYdBZy9SIA41MWYBHPSpYA+Y4AAoAMTWMDw+Wo7jBhkZnRBHQ3QBtDyH8S2BoaSMaUDLHXUPKkZ5o0LdcitpIAuy8oIMdHkm+xxUTY+9+FZ8SwowIJApgP2l2N2AffgYYc/Tb9a/ud/7Y+bfY37QeXIVk26QGUbgV1GjVuybs7WfjIF6LP0Xzbqj7jE+Lzc+ee1ZQO9EbX71/z/LA9A3O+qh+lbccA1/DFj/n+f1xS/5dvTFSMbzDacggDa2J4HTydRrub/zbFXdq1GgB1733s9/iXi1HsMUlAOx4sGjwa9fQVwBgLNVt2qtj8x9Bd/kOBi/FP/IXbzFK7Bgqsm17vV2wXsBV3dV6nC0LDpB2kXTq4ssTubokaV3FVZf2wzrFMNIFcqyjjYkUdtRajXtucDY2G3LCydyD1EbtuNI0biwKF+uLxPkXfM6mWMM1yM46r1IgBUHk6SVu9hteEYSTUkZI2MKAEGlCnqroVaXq3JotfcYbmVTqUrTc0CaIoBFo9iOosVF173gU8ATdW6dBB26LagUF7WxHGmwACfZ5D1d5yFelZVaNdLA6ljCrpUpxGvSSbMlgkHCuezaaXdFIUx/IvUZCa1GVAVACjs257b4J97ZXOpdRiUqSAdKKd62GmwaBsKKWj64GuajIiYndD+LK/UxXk6WUsAWJIrVYpffC8T8nBAruCltpMSdJVz5j2zN5jKxCqNrFWR2wCWV1jDJJr82V0TSzBjtpLapdYFigdIA352xTy9ZhRT+JNZIkJNKT0jWgEm9HlqqiedlpoC/7bRZckA0GjKhrNEBXAJ9mO4xU4pvI7lPOgkiRQW8gM2kJrFSju8ZJuuCE/jgGTzwSSJVUiKAOSquWZnO/WulWrUF5X5cdOdEqSeYdnmEkjRDVaKKVCLDJXYla4w34vmEcTSkL5HldHwkvK++pTza8cj4cVImh+G5u/upEwRULyZj8QK2onUQy3ZB/Mb4X8PzMUkebneGMgaiCwslnJ0gA/DVjjA/HckqJllQszyqWImKmga03fw9+/bCXiGReJVjJIWXrCxMWBI76SL/gcVMpY0cn4NAJY8vpfzGj1vIrlShIsCuMRPDpRIsBzCmVhYSRbHrzzeA5fxtkYyeWryMFV3UnVpFX0HcGsFGZjOZlzZmUgC0X5rqqIPGHNKysmRxrZHywLISCYyRuPpikhgZtRkmjccFt6r3xp/ZDOu8rEkBRbsa5J9TjFaeObNM0ppGY7jFaMeoh+0+ZCgDMwsB3ZNz9aOJgUP2dyrAMNdHjExGcf0f+3xNvDGHJUD1vDGczI8lYh1EG7GKxQ6qKrt6udsFSJmJVXUH0Axzs/Tt7+1PCJXjDdNq3qaGBZmmNvIBXCrvQwqCQ4D70d8OeMZSnQoNnUUB68HB8P6tHKGUkKz6Bvrbb8gMH8GzDSMQxpUUtpSlLVtVjfjGfkZNDlW4PScMFhC6eUdTi9Vcf7f4Ycv1NnxseCtDMxk8sRtEwJ3JtWtbOrkqxBvASkvlzidjSnWjs19YO2mzZBHpgbz6VcaY8uJBTcs5B5AHYHA/DVjOpgKSMDW7jW2+w0p8I/PFfxOfT2XzdaZEWOOOgztMtjzQSdUajdiAdqHreC5JlCyaS8bJoHmMAX/FJOrmoorIvRv1DffEyrt5TTRnziSLDqCxRdmjAo6ex6e30x3MJ5MkkaLZj0rqlHQsLjUEmo7EWFrm1FYZNXw7OlEpnrSpH7RjiS/MokEAj/TA7mQEbmx7XwD7SSMgBpSvSR2U1YAN//IKkfFj5rDnVZ2etSOxuT4S0w6k1gf6cV/Cv7oJujjVin8tRrUovQNL2oGttbbi6UJGVBro800aIxcv1jz4S9PpkP2iF0wo88jtjTi8SVhz/AJ/nrj5suaY6QVuxuAAWWwQGvfpIUm+q6ar5JMt4lobY6OPiJ72LF0dqrTR9ffFyz68nL8P6fSTOP678YG1cm/Yj/O2PNZTxBtr47E16XuO1gjGnFmzxuvej39Nv+MazjHmvGw69m6323PFAVXtf9cKbcDax1Ei/oAO+9fzrF2mB9j6Yq0gN6rPp/nYYqRPk7oYIQdwDvsGpvU3sxAvbgc4rLGrsoTZ+nQd+1WxqgiiuVIs78YjK10BqAo6SCePTav8AOOTheaRW2O29k0LJPYKu3/kTfuMT461nLC0IEZYgaole3aiVY/LZ5oMdQUiiRucXOYjKxliSyli0jvTFTROjQ+9npAUkLRvnEE+lQNVKOAtNTGuocAtW3UduxO4wHOBW1EE0QBbEfiP2sdz2L7Eeo4w/HR5ANknSmXZyhLEBUMavsNeqksg7bKx5vAvDwI9MTpa+YGmr4iqi1UpV6b3JFgjF5ZmFrLbEsJCjPuxqhbb6hXymj6XiIwmVmkaMSNbM2n/SVdh7htgFX0w8GirIs7RpJJqkZ2kLxMKiQCgoatlqyR7DGaMn5xkdY9UaEnzAyK+kdyPhfb1H54FnLUBgzDzVI1VRZb31gc3XxDc97wKTOeVljCoIaRrd+zKOACO3rhyBM/rzMolaTzRsGCjS4Ufuf2sY05PFdbZiWMNaIsUK1uoO2quRgf3Qfd4Y/LQTzEFSBRRR8xPNnCU/R1+bqAOnzksMp9GHzD3wxjb8U8NRcuk2YLF41AbSQGLE7An2GMTP+HGo2UNKkgtSRTD6kYu04kjWPMSMF1ahIOoNfr6HGt4h4qq5VniPTtHGfpyf89MA7jz+WlkhV0j21iiGFH8sY6wHWFYVZHOPVjLM3h7STdTX+Ge+M6Lwqfyy7UygXRO/8cJUsei/6rHHSAghQB+mO48SREd9RHteJgLweJ8UsotcemFvC0bzAQD74mVzElUBY9xgrlj8T1+6vP6Y5v8AXa9TAvGCPMNHDcPiDlFUJZF0x7XgSwsBaRX7t/bBcrCWjaVyTpNaeME3RcwmYUXd21H0X+p4wdZW8tmjARQd6+L8zguR8SDOFZECNtQGKj8CZ42+A7H6Hg4ILv1TwHOKkwMm6OCjk77Ntf5Gj+WHGy5ybNrplkLIUHdOzf2wlnI1YgR7RqK1sKv1+uGspTWyt8AGqZ7JX00L2N8YcK/s1EwEaJHriGrVd6pXO4GhBWkAdycDzQlZXVQYzEdZiYdbA7+azHeQ3V3wKrDmQyylHeOVvxOlnag0b8i6+VvXHWM6RRq9feYn/A3BYp84c3/p+hPqe2LxEvYPhk5jk1R6VkLFZopPgUAWWb0AbcHtx7HW8LhjIRUkTqRvIDltTEEK7vXBYKVCgkqtbHfGF4jmC3meWVclg+YZRs7XdKvPlKf4nf0wTw/MhRaBdetGWGQEqDzrXvQ2P0Buxh8aXKdPQ5eQxWtJuAABICF0qT2YRk/ii01AHVexIGGlzgDUFYHSgOhWLWwlYlmcFjaoLavQdicYcebfXpQnQ/TW8bN1azKpqjqcliN9qFbDF/OUNsoJ1iOpSi26JMGZbOhdPmIR2LVtvi9Z3i9NB4midI1MpC0oYMaYF6cqGJJ0k1vtpsnUa18tn7IWiTsbpgSaLA1V8Xv+4dyQSfGZ9W0jWjatJJ81WC9Dj99j8LuTTcURzjQyMrAAABaBHTKW3HUvS1kWNS/+W/vpwrzfk4fXs4ZSdiQD9P5AD/Kw2k/ymv4c/U8489lJTpBCuq82wAFGt9gL4B27Y1oSGG1/wqj9bx6J28XKYclOkbUQeef+LHOAS0RaruLLNdD2odq/X0xElG+o2fp/fjAGkQHcFh6XXPH67YeI2pFPtpCBnbYFqoD2XgH3OIYmGlo1Z2FgPo4Pp3D1yCNxXcbC2aGoE1wN+mlFbgWdy3off0xp+ETJ5ZlkRpJIVTywDYomlZVqloiid6I4vEc7nbb8fHbjz0kiULN7DoAtnY82SKKnkEevrhLMxmJqJUkjexdDsrj+FdxhrO2jAjobfa9WgntfuN/UHHVl2B1hIl3Ycs7dww59RvtiiUyGeYFmvVO50InyqOxI4IA4wsMspLojM5AJfUBoJHNVup9GwKSB1AlApL6WBsrfAruO1YayPiIRJAsYsUdt9ROwPsvthKzCOVzNEtqbSUMZJ3aIHjbuvvjWSSCHKHSVko7WNmc+x7AYQ8Ril0oxBac2SANwh7MBhLLzqth0LR3bJwUPt7YDzT02Rk0RyRx7yWXiHFetdsKZdytqg/3wSf0xseKeO/8AbB4+kyHSP3VHa8Vn8GlkysZfeYnoPevc4Q1jeOePvKqxBfLRfl98Oxs0WUok65OMI57KOpCTrTfK4/kcBWZ2mjWXhTt6HD08+N/KfY4MilrsiziYdzH2hZWICmhiYEbyfBXzDNtdD2xp5tfJRdA3I3bGZ93OnVwMPR55WjCP2745cd3l/Ashn3EgJJONCTOCJyDur8jCkTqu8ab/ALTYBMyg2Trb9MPchZLTMBiDWiFj21bAYrJJqcuw81z2A6R9fX6Ypkh5rkHYDfSNscm8QdWpQEC9gP54BnZkNUXmONTXSr8qfljRyGbRo2k0DYaZkAoFezD3wvNnFVFcrayfEv8AUYBrGnSFKI3yD4n+vti50izRYDGiSCJiVcU7uKCj0A+ZsMeG5QllVo2WFgdyaMp+UM3yqTiuTyriRGcIwjNmIGyo+nc98XWKZZzJr1xMbdmO2nuCDwQO2HhWuZdS7PG8awyxqzrIo0gBRdN2YHscDE7yAEBRNJH5agECoxsdiPifgb3QPqMTN5p9wWdkJuGMjlRwzVvQ7A4t4iQGX8ASq1XJuWkY8mx8J7BfbADmYzqtqklEkerUGgZdSM4XbyzzGbIP8jgaTGMGNlbSqiMyqobTJet7B5BJ0m62UYJLO8btG0peDLMsqhq1eZp6EDckgmtuwONHIwQjygYMxUgX/u8vISS7bt5kbakIDE7dJ2w9LGbIqhW0OLRdD9LKgd3oUrfCdCkkgVscaySysGkcauobiQOqlmFOvJUX2B78VjF8TGgkyOJVadxanSXEX4YcqL03Zq/Q4YyJgBj8sS6vMU04FMtixYNGq9MXxrLnHpfD0GkdSJu1AhbYaiLB1A+35Y1MnNVjcUe/1P8ASsYfgWcsAM8BUknTIgJWzZolfzq8b+QLO5pgzXKfw9i9eXsNuDdj6HHp414fycfZgyHnf++CSEVtvXO2LZ7LSaQzqybgDW1k3f8AKsTKQq1bSSMOUUUB7Fv7Y03ph4iZbNpGbcO7Lui6qWiAQT33B4x3xSBlAktKmtozHa6W5K6TRAN16WMAlzsibBNBVasizoY2ASdjR2Dfli2Yy0rgyZlym3QSQOOKUD6cViLO9VOuiz+IKF8qFfj2Zn3Jv2GFJ8kYmUSgG9xR+Iem+4P1xbw7NOr/AIekFz8RHw1zX88dzDRuTo1yOASZGOxI349MVRJiZnMqyhpeq/8AThXYAcWaxmyFo5KQlWAtfUXuVPrjR8PzaqygqCKLI55VeSvuQbwtPKMwX0ppABIfvY9frhLnVW8MatWancmjQF7sfQ+2ELmndpVW9969PSsKTnUuof8AkPf1x6PwiNMpD58jW7DoQH+eA8xlZXNeXZ0B0vrjb5T6jHpoPtEGgkmqtPSi+mPNt4dmZCcxooNv6WPpgOWnVDbD8NtnHocSeae8MV5opWlNryCex9sZEOYD9D8/K2NjxnxmJYliy/w98HyOSimhLFNNDn3wyZgzUo2oGu/riYznz7KSoo13xMCsrwkoaTeqUcYoSicdR/TBMxlX0hidj2wjjl3p2Z2ZSfUw1fD6DB/EMoANS/DhAisaPh+eAGlxY9MOZ6ouzuFo1aPS/HphwZhJDfl2/wCn54Fmuo6n6R2Uc1jrRSFehCq/5zhxN79rz5itz1svAHwrjnhef0zB33va/S+4xXwzOhNSOLRufUe+GvuCANJqBWjQ98ObeyuTqrR+HukodXGi78y+39/bFfEZl1tLXSx6Ev8A9xHpfbCUI0rqff8AZW+/qR6YYyrRS2spKuTs/b2BHYYN+DPtPxSymJWy7dfxS1WuxxX7oHYYNms9I0aEExzuTr0bAoPmYcKcIZzw1svGr6qcvSlW5FdqwrmJdAom5G3kJ9Oy/wB8VuJyX01PDc6mplQhWVCIWY8yE9Tn94jj0xpnO5jyX8/ZyAsMqNpd2J+YoaZQOSRjIgXKS6WvyXBGpGso49j8v0xzIw/iMY6LOxSIHgA3b77UBipU8o08vD8DedFFGq+XGXS/Mo25Io7FyRqPoMabZ90+7xNHGqxyeckkTEr0i20gnpBIBPuMZ2QhikVYiVlKWFolW9SAeDvijyqVGhGVQfLRSbJ3tz9TsMaSMqb8OhBRW0SXyaW1P0rtjSyji73CBqvuLHH6HEeBg+sZgxp2BDDSPSsNZeZXlZgVGsuyXtvsoJ/njbj083PtpiWLyyPxC3YkAUfrfGC5JtdrrZR8XSNtwLvcYSlZkU65Q1gjSCd74/vimVljIdXZl3BBAvgVX641YY0c/IFKhTa6WU72aNk3XHqMDgdgFqMyOwsMdwO1flWEzIivHpDab5b5ux/TDHh/iAhj6wzgsQFDUBXvgLAvEHKSEigy6WIXgGurGhN4nEkQVlGphehNhv6nCGclDKjmMIWLKa7qeD9QcH8FnRx1RrrjFGRuABxt64k7OmfmuhgVB0kB1U9gdmXFJPEtemONNKHkLyfzw74qY3JeOQu6DqFbae9YRymfGX1FVtm3RvQf3GCGL4t4YIArgmm5RuQMLeHx6p41ckp8t+nNYWQSZlzbW3ucXWN0PluKZepcJUjW8U8ZllnEcNhVNADv9cJ+MRiOcqdg439jj0f2emy7nUg/Fb4vbAvtAmWLGM7yH5sBS9vHZfIXMqHYE8+2PS/arPrDEsEfpucYEqMLW+pODjKzM7MbY74NX46ssJO9YmOR5lgKGO4SmG3wYyssPxPzxMTHP5e46XD1XM/8ZwTw8c45iYn6v/yJlN5De+NXwlyZSCTXpeOYmL4M+bM8ZUCU1timQ3ZQdxeOYmJ+rn/VTOHrOADHcTBT4+jfh7EugJsC6vthaQ7n64mJg+D6h4x6Pw4dY/8AwH+WJiYvgz/J6KeA/wDqY/8Adjd8P+KL/bIfzs7/AFxMTG3D0w/J7b3gkzOjh2LDQ2zEnt74B9nxufZFr2x3ExvHlpzxJzpO55GM7ufriYmNJ7ZX00R/pp/vGNH7PoGR7ANOasXiYmEGd9oG/FA7A7D0wuD+FP8A7hiYmAT054GOpv8Aa2EZ/gH1xMTCvs4v4N/rL9cbX2s/9Qn+3HMTBR9V+y20kte+MWVicxufmxMTB8H094n/AKy/TGH4h8Zx3ExNXDmVUaBtiYmJjQq//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174" name="Picture 6" descr="http://ad-exchange.fr/wp-content/uploads/2013/06/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437112"/>
            <a:ext cx="288032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alternative-energy-action-now.com/images/Investing_Financial_Data_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31" y="692696"/>
            <a:ext cx="381000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datawarehouse4u.info/images/data_warehouse_architectur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5" t="6514" r="4147" b="6268"/>
          <a:stretch/>
        </p:blipFill>
        <p:spPr bwMode="auto">
          <a:xfrm>
            <a:off x="4860032" y="654936"/>
            <a:ext cx="3677029" cy="298078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cdn.ttgtmedia.com/rms/onlineImages/120127_004_290x2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774" y="3657925"/>
            <a:ext cx="3671193" cy="291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73754"/>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8B465-6518-4C4A-8D60-3120750729CE}"/>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5B0C73C-669B-4148-BE46-7CD140EE64E5}"/>
              </a:ext>
            </a:extLst>
          </p:cNvPr>
          <p:cNvSpPr>
            <a:spLocks noGrp="1"/>
          </p:cNvSpPr>
          <p:nvPr>
            <p:ph sz="quarter" idx="1"/>
          </p:nvPr>
        </p:nvSpPr>
        <p:spPr/>
        <p:txBody>
          <a:bodyPr/>
          <a:lstStyle/>
          <a:p>
            <a:endParaRPr lang="en-US"/>
          </a:p>
        </p:txBody>
      </p:sp>
      <p:pic>
        <p:nvPicPr>
          <p:cNvPr id="2050" name="Picture 2" descr="Eight data challenges addressed by cloud Data Lake – Cloudwick ...">
            <a:extLst>
              <a:ext uri="{FF2B5EF4-FFF2-40B4-BE49-F238E27FC236}">
                <a16:creationId xmlns:a16="http://schemas.microsoft.com/office/drawing/2014/main" id="{5801DF42-5FB6-4179-A832-226C1BAC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16632"/>
            <a:ext cx="9144000"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29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3" name="Rectángulo redondeado 12"/>
          <p:cNvSpPr/>
          <p:nvPr/>
        </p:nvSpPr>
        <p:spPr>
          <a:xfrm>
            <a:off x="6228184"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La estadística en la actualidad</a:t>
            </a:r>
            <a:endParaRPr lang="es-ES" dirty="0"/>
          </a:p>
        </p:txBody>
      </p:sp>
      <p:sp>
        <p:nvSpPr>
          <p:cNvPr id="14" name="Elipse 13"/>
          <p:cNvSpPr/>
          <p:nvPr/>
        </p:nvSpPr>
        <p:spPr>
          <a:xfrm>
            <a:off x="4932040"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323927487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71600" y="260648"/>
            <a:ext cx="7772400" cy="922114"/>
          </a:xfrm>
        </p:spPr>
        <p:txBody>
          <a:bodyPr/>
          <a:lstStyle/>
          <a:p>
            <a:pPr algn="ctr"/>
            <a:r>
              <a:rPr lang="es-CR" dirty="0"/>
              <a:t>La estadística en nuestros días</a:t>
            </a:r>
            <a:endParaRPr lang="es-ES" dirty="0"/>
          </a:p>
        </p:txBody>
      </p:sp>
      <p:pic>
        <p:nvPicPr>
          <p:cNvPr id="5" name="Imagen 4"/>
          <p:cNvPicPr>
            <a:picLocks noChangeAspect="1"/>
          </p:cNvPicPr>
          <p:nvPr/>
        </p:nvPicPr>
        <p:blipFill>
          <a:blip r:embed="rId2"/>
          <a:stretch>
            <a:fillRect/>
          </a:stretch>
        </p:blipFill>
        <p:spPr>
          <a:xfrm>
            <a:off x="251520" y="1700808"/>
            <a:ext cx="8582073" cy="4608512"/>
          </a:xfrm>
          <a:prstGeom prst="rect">
            <a:avLst/>
          </a:prstGeom>
        </p:spPr>
      </p:pic>
    </p:spTree>
    <p:extLst>
      <p:ext uri="{BB962C8B-B14F-4D97-AF65-F5344CB8AC3E}">
        <p14:creationId xmlns:p14="http://schemas.microsoft.com/office/powerpoint/2010/main" val="598781478"/>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7544" y="1700808"/>
            <a:ext cx="8077200" cy="4324350"/>
          </a:xfrm>
          <a:prstGeom prst="rect">
            <a:avLst/>
          </a:prstGeom>
        </p:spPr>
      </p:pic>
      <p:sp>
        <p:nvSpPr>
          <p:cNvPr id="5" name="Título 1"/>
          <p:cNvSpPr>
            <a:spLocks noGrp="1"/>
          </p:cNvSpPr>
          <p:nvPr>
            <p:ph type="title"/>
          </p:nvPr>
        </p:nvSpPr>
        <p:spPr>
          <a:xfrm>
            <a:off x="619944" y="332656"/>
            <a:ext cx="7772400" cy="922114"/>
          </a:xfrm>
        </p:spPr>
        <p:txBody>
          <a:bodyPr/>
          <a:lstStyle/>
          <a:p>
            <a:pPr algn="ctr"/>
            <a:r>
              <a:rPr lang="es-CR" dirty="0"/>
              <a:t>La estadística en nuestros días</a:t>
            </a:r>
            <a:endParaRPr lang="es-ES" dirty="0"/>
          </a:p>
        </p:txBody>
      </p:sp>
    </p:spTree>
    <p:extLst>
      <p:ext uri="{BB962C8B-B14F-4D97-AF65-F5344CB8AC3E}">
        <p14:creationId xmlns:p14="http://schemas.microsoft.com/office/powerpoint/2010/main" val="2498305394"/>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4638"/>
            <a:ext cx="7772400" cy="922114"/>
          </a:xfrm>
        </p:spPr>
        <p:txBody>
          <a:bodyPr/>
          <a:lstStyle/>
          <a:p>
            <a:pPr algn="ctr"/>
            <a:r>
              <a:rPr lang="es-CR" dirty="0"/>
              <a:t>La estadística en nuestros días</a:t>
            </a:r>
            <a:endParaRPr lang="es-ES" dirty="0"/>
          </a:p>
        </p:txBody>
      </p:sp>
      <p:pic>
        <p:nvPicPr>
          <p:cNvPr id="1026" name="Picture 2" descr="http://d287f0h5fel5hu.cloudfront.net/blog/wp-content/uploads/2013/06/Roles-of-a-Data-Scientist.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3907896" cy="3960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oscenium.fr/wp-content/uploads/2015/01/big-dat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408" y="1700808"/>
            <a:ext cx="3571597" cy="3960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69849"/>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lstStyle/>
          <a:p>
            <a:endParaRPr lang="es-ES" dirty="0"/>
          </a:p>
        </p:txBody>
      </p:sp>
      <p:sp>
        <p:nvSpPr>
          <p:cNvPr id="4" name="Título 1"/>
          <p:cNvSpPr>
            <a:spLocks noGrp="1"/>
          </p:cNvSpPr>
          <p:nvPr>
            <p:ph type="title"/>
          </p:nvPr>
        </p:nvSpPr>
        <p:spPr>
          <a:xfrm>
            <a:off x="251520" y="274638"/>
            <a:ext cx="8784976" cy="922114"/>
          </a:xfrm>
        </p:spPr>
        <p:txBody>
          <a:bodyPr>
            <a:normAutofit fontScale="90000"/>
          </a:bodyPr>
          <a:lstStyle/>
          <a:p>
            <a:pPr algn="ctr"/>
            <a:r>
              <a:rPr lang="es-CR" dirty="0"/>
              <a:t>La estadística en nuestros días: academia</a:t>
            </a:r>
            <a:endParaRPr lang="es-ES" dirty="0"/>
          </a:p>
        </p:txBody>
      </p:sp>
      <p:pic>
        <p:nvPicPr>
          <p:cNvPr id="2050" name="Picture 2" descr="http://retail360solutions.com/wp-content/uploads/2013/08/data-scientist-only-w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43" y="1415074"/>
            <a:ext cx="4434057" cy="518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dia3.cdn.builtinla.com/sites/www.builtinla.com/files/imagecache/Original/images/software_engineer_te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466806"/>
            <a:ext cx="3903882" cy="491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356"/>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1026" name="Picture 2" descr="http://www.marketingdistillery.com/wp-content/uploads/2014/08/md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03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07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3" name="Rectángulo redondeado 12"/>
          <p:cNvSpPr/>
          <p:nvPr/>
        </p:nvSpPr>
        <p:spPr>
          <a:xfrm>
            <a:off x="6228184"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La estadística en la actualidad</a:t>
            </a:r>
            <a:endParaRPr lang="es-ES" dirty="0"/>
          </a:p>
        </p:txBody>
      </p:sp>
      <p:sp>
        <p:nvSpPr>
          <p:cNvPr id="14" name="Elipse 13"/>
          <p:cNvSpPr/>
          <p:nvPr/>
        </p:nvSpPr>
        <p:spPr>
          <a:xfrm>
            <a:off x="4932040"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344637314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51520" y="274638"/>
            <a:ext cx="8784976" cy="922114"/>
          </a:xfrm>
        </p:spPr>
        <p:txBody>
          <a:bodyPr>
            <a:normAutofit fontScale="90000"/>
          </a:bodyPr>
          <a:lstStyle/>
          <a:p>
            <a:pPr algn="ctr"/>
            <a:r>
              <a:rPr lang="es-CR" dirty="0"/>
              <a:t>La estadística en nuestros días: profesional</a:t>
            </a:r>
            <a:endParaRPr lang="es-ES" dirty="0"/>
          </a:p>
        </p:txBody>
      </p:sp>
      <p:pic>
        <p:nvPicPr>
          <p:cNvPr id="4098" name="Picture 2" descr="http://www.kdnuggets.com/wp-content/uploads/data-scientis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8" y="1412776"/>
            <a:ext cx="8527260"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3332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640960" cy="778098"/>
          </a:xfrm>
        </p:spPr>
        <p:txBody>
          <a:bodyPr>
            <a:normAutofit fontScale="90000"/>
          </a:bodyPr>
          <a:lstStyle/>
          <a:p>
            <a:pPr algn="ctr"/>
            <a:r>
              <a:rPr lang="es-CR" dirty="0"/>
              <a:t>La estadística en nuestros días: Big data</a:t>
            </a:r>
            <a:endParaRPr lang="es-ES" dirty="0"/>
          </a:p>
        </p:txBody>
      </p:sp>
      <p:pic>
        <p:nvPicPr>
          <p:cNvPr id="5122" name="Picture 2" descr="http://blogs.sciences-po.fr/prospectibles/files/2014/07/big-data-318x21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95536" y="3789040"/>
            <a:ext cx="3986664" cy="2645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dialoguesdescontinents.com/wp-content/uploads/2014/11/bigdat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51" t="7766" r="4555" b="8365"/>
          <a:stretch/>
        </p:blipFill>
        <p:spPr bwMode="auto">
          <a:xfrm>
            <a:off x="3122060" y="1340768"/>
            <a:ext cx="2520280"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zendata.ca/wp-content/uploads/2014/09/big-dat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954"/>
          <a:stretch/>
        </p:blipFill>
        <p:spPr bwMode="auto">
          <a:xfrm>
            <a:off x="5364088" y="4113075"/>
            <a:ext cx="3106124" cy="199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6866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7E6CC-E7DF-4B49-AD37-B0773DB1DE3A}"/>
              </a:ext>
            </a:extLst>
          </p:cNvPr>
          <p:cNvSpPr>
            <a:spLocks noGrp="1"/>
          </p:cNvSpPr>
          <p:nvPr>
            <p:ph sz="quarter" idx="1"/>
          </p:nvPr>
        </p:nvSpPr>
        <p:spPr/>
        <p:txBody>
          <a:bodyPr/>
          <a:lstStyle/>
          <a:p>
            <a:endParaRPr lang="en-US"/>
          </a:p>
        </p:txBody>
      </p:sp>
      <p:sp>
        <p:nvSpPr>
          <p:cNvPr id="4" name="Título 1">
            <a:extLst>
              <a:ext uri="{FF2B5EF4-FFF2-40B4-BE49-F238E27FC236}">
                <a16:creationId xmlns:a16="http://schemas.microsoft.com/office/drawing/2014/main" id="{4FB62923-847C-47D0-BA8A-0980C5E6EA8C}"/>
              </a:ext>
            </a:extLst>
          </p:cNvPr>
          <p:cNvSpPr>
            <a:spLocks noGrp="1"/>
          </p:cNvSpPr>
          <p:nvPr>
            <p:ph type="title"/>
          </p:nvPr>
        </p:nvSpPr>
        <p:spPr>
          <a:xfrm>
            <a:off x="107504" y="130622"/>
            <a:ext cx="8928992" cy="778098"/>
          </a:xfrm>
        </p:spPr>
        <p:txBody>
          <a:bodyPr>
            <a:normAutofit fontScale="90000"/>
          </a:bodyPr>
          <a:lstStyle/>
          <a:p>
            <a:pPr algn="ctr"/>
            <a:r>
              <a:rPr lang="es-CR" dirty="0"/>
              <a:t>La estadística en nuestros días: AI – ML - DL</a:t>
            </a:r>
            <a:endParaRPr lang="es-ES" dirty="0"/>
          </a:p>
        </p:txBody>
      </p:sp>
      <p:pic>
        <p:nvPicPr>
          <p:cNvPr id="2050" name="Picture 2" descr="Resultado de imagen para machine learning deep learning artificial intelligence">
            <a:extLst>
              <a:ext uri="{FF2B5EF4-FFF2-40B4-BE49-F238E27FC236}">
                <a16:creationId xmlns:a16="http://schemas.microsoft.com/office/drawing/2014/main" id="{CE4D6146-9B88-426E-9F4F-1C8EDEF45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46346"/>
            <a:ext cx="8424936" cy="552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0016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AFEC8B1-E696-4921-BADE-DA3E58990274}"/>
              </a:ext>
            </a:extLst>
          </p:cNvPr>
          <p:cNvSpPr>
            <a:spLocks noGrp="1"/>
          </p:cNvSpPr>
          <p:nvPr>
            <p:ph type="title"/>
          </p:nvPr>
        </p:nvSpPr>
        <p:spPr>
          <a:xfrm>
            <a:off x="251520" y="274638"/>
            <a:ext cx="8640960" cy="778098"/>
          </a:xfrm>
        </p:spPr>
        <p:txBody>
          <a:bodyPr>
            <a:normAutofit fontScale="90000"/>
          </a:bodyPr>
          <a:lstStyle/>
          <a:p>
            <a:pPr algn="ctr"/>
            <a:r>
              <a:rPr lang="es-CR" dirty="0"/>
              <a:t>La estadística en nuestros días: era digital</a:t>
            </a:r>
            <a:endParaRPr lang="es-ES" dirty="0"/>
          </a:p>
        </p:txBody>
      </p:sp>
      <p:pic>
        <p:nvPicPr>
          <p:cNvPr id="3074" name="Picture 2" descr="Resultado de imagen para netflix icon">
            <a:extLst>
              <a:ext uri="{FF2B5EF4-FFF2-40B4-BE49-F238E27FC236}">
                <a16:creationId xmlns:a16="http://schemas.microsoft.com/office/drawing/2014/main" id="{6DF8AFAC-40C5-42A0-AD4A-347C669A7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38" t="16499" r="32039" b="16002"/>
          <a:stretch/>
        </p:blipFill>
        <p:spPr bwMode="auto">
          <a:xfrm>
            <a:off x="1115616" y="1556792"/>
            <a:ext cx="2232248" cy="21837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youtube">
            <a:extLst>
              <a:ext uri="{FF2B5EF4-FFF2-40B4-BE49-F238E27FC236}">
                <a16:creationId xmlns:a16="http://schemas.microsoft.com/office/drawing/2014/main" id="{AF5D703F-E4FF-4B69-9372-540ED763C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8" t="16000" r="4719" b="16800"/>
          <a:stretch/>
        </p:blipFill>
        <p:spPr bwMode="auto">
          <a:xfrm>
            <a:off x="3203848" y="4293096"/>
            <a:ext cx="2808312" cy="20802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amazon icon">
            <a:extLst>
              <a:ext uri="{FF2B5EF4-FFF2-40B4-BE49-F238E27FC236}">
                <a16:creationId xmlns:a16="http://schemas.microsoft.com/office/drawing/2014/main" id="{49FA233C-024E-4952-A189-DEEE9A1B9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55679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3125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digital age">
            <a:extLst>
              <a:ext uri="{FF2B5EF4-FFF2-40B4-BE49-F238E27FC236}">
                <a16:creationId xmlns:a16="http://schemas.microsoft.com/office/drawing/2014/main" id="{7F90435F-BD5E-4F45-B8A2-EFB72903E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9918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0EED1-A515-449B-ABB5-2FCB40328695}"/>
              </a:ext>
            </a:extLst>
          </p:cNvPr>
          <p:cNvSpPr>
            <a:spLocks noGrp="1"/>
          </p:cNvSpPr>
          <p:nvPr>
            <p:ph sz="quarter" idx="1"/>
          </p:nvPr>
        </p:nvSpPr>
        <p:spPr>
          <a:xfrm>
            <a:off x="179511" y="1143000"/>
            <a:ext cx="8784975" cy="4572000"/>
          </a:xfrm>
        </p:spPr>
        <p:txBody>
          <a:bodyPr>
            <a:normAutofit/>
          </a:bodyPr>
          <a:lstStyle/>
          <a:p>
            <a:pPr marL="0" indent="0">
              <a:buNone/>
            </a:pPr>
            <a:r>
              <a:rPr lang="en-US" sz="2400" dirty="0">
                <a:hlinkClick r:id="rId2"/>
              </a:rPr>
              <a:t>https://www.youtube.com/watch?v=lsiHUfIpNGY</a:t>
            </a:r>
            <a:endParaRPr lang="en-US" sz="2400" dirty="0"/>
          </a:p>
          <a:p>
            <a:pPr marL="0" indent="0">
              <a:buNone/>
            </a:pPr>
            <a:r>
              <a:rPr lang="en-US" sz="2400" dirty="0">
                <a:hlinkClick r:id="rId3"/>
              </a:rPr>
              <a:t>https://www.youtube.com/watch?v=yDI5oVn0RgM</a:t>
            </a:r>
            <a:r>
              <a:rPr lang="en-US" sz="2400" dirty="0"/>
              <a:t>  </a:t>
            </a:r>
            <a:r>
              <a:rPr lang="en-US" sz="2400" dirty="0">
                <a:sym typeface="Wingdings" panose="05000000000000000000" pitchFamily="2" charset="2"/>
              </a:rPr>
              <a:t> Google Haircut</a:t>
            </a:r>
            <a:endParaRPr lang="en-US" sz="2400" dirty="0"/>
          </a:p>
        </p:txBody>
      </p:sp>
      <p:pic>
        <p:nvPicPr>
          <p:cNvPr id="7170" name="Picture 2" descr="Resultado de imagen para internet de las cosas">
            <a:extLst>
              <a:ext uri="{FF2B5EF4-FFF2-40B4-BE49-F238E27FC236}">
                <a16:creationId xmlns:a16="http://schemas.microsoft.com/office/drawing/2014/main" id="{FFB55EAB-ABD4-4C45-BDB8-B51586A5B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76872"/>
            <a:ext cx="8784975"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A3D6985-902B-4FC6-87DA-78870BBC2FC9}"/>
              </a:ext>
            </a:extLst>
          </p:cNvPr>
          <p:cNvSpPr>
            <a:spLocks noGrp="1"/>
          </p:cNvSpPr>
          <p:nvPr>
            <p:ph type="title"/>
          </p:nvPr>
        </p:nvSpPr>
        <p:spPr>
          <a:xfrm>
            <a:off x="35496" y="418654"/>
            <a:ext cx="9108504" cy="778098"/>
          </a:xfrm>
        </p:spPr>
        <p:txBody>
          <a:bodyPr>
            <a:noAutofit/>
          </a:bodyPr>
          <a:lstStyle/>
          <a:p>
            <a:pPr algn="ctr"/>
            <a:r>
              <a:rPr lang="es-CR" sz="3200" dirty="0"/>
              <a:t>La estadística en nuestros días: internet de las cosas</a:t>
            </a:r>
            <a:endParaRPr lang="es-ES" sz="3200" dirty="0"/>
          </a:p>
        </p:txBody>
      </p:sp>
    </p:spTree>
    <p:extLst>
      <p:ext uri="{BB962C8B-B14F-4D97-AF65-F5344CB8AC3E}">
        <p14:creationId xmlns:p14="http://schemas.microsoft.com/office/powerpoint/2010/main" val="355751061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EEA1-4B07-B614-E99D-195B25F5A3DE}"/>
              </a:ext>
            </a:extLst>
          </p:cNvPr>
          <p:cNvSpPr>
            <a:spLocks noGrp="1"/>
          </p:cNvSpPr>
          <p:nvPr>
            <p:ph type="title"/>
          </p:nvPr>
        </p:nvSpPr>
        <p:spPr>
          <a:xfrm>
            <a:off x="107504" y="274638"/>
            <a:ext cx="8928992" cy="778098"/>
          </a:xfrm>
        </p:spPr>
        <p:txBody>
          <a:bodyPr>
            <a:normAutofit/>
          </a:bodyPr>
          <a:lstStyle/>
          <a:p>
            <a:pPr algn="ctr"/>
            <a:r>
              <a:rPr lang="es-CR" sz="4000" dirty="0"/>
              <a:t>La estadística en nuestros días: la AI</a:t>
            </a:r>
            <a:endParaRPr lang="es-ES_tradnl" dirty="0"/>
          </a:p>
        </p:txBody>
      </p:sp>
      <p:pic>
        <p:nvPicPr>
          <p:cNvPr id="1028" name="Picture 4" descr="Types of Artificial Intelligence That You Should Know in 2024">
            <a:extLst>
              <a:ext uri="{FF2B5EF4-FFF2-40B4-BE49-F238E27FC236}">
                <a16:creationId xmlns:a16="http://schemas.microsoft.com/office/drawing/2014/main" id="{9620182C-85A5-966B-DDD0-6C48CD310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5860"/>
            <a:ext cx="9144000" cy="533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Tree>
    <p:extLst>
      <p:ext uri="{BB962C8B-B14F-4D97-AF65-F5344CB8AC3E}">
        <p14:creationId xmlns:p14="http://schemas.microsoft.com/office/powerpoint/2010/main" val="427671911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5 Rectángulo redondeado"/>
          <p:cNvSpPr/>
          <p:nvPr/>
        </p:nvSpPr>
        <p:spPr>
          <a:xfrm>
            <a:off x="4283968" y="292494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UE, característica y observación</a:t>
            </a:r>
          </a:p>
        </p:txBody>
      </p:sp>
      <p:sp>
        <p:nvSpPr>
          <p:cNvPr id="8" name="6 Rectángulo redondeado"/>
          <p:cNvSpPr/>
          <p:nvPr/>
        </p:nvSpPr>
        <p:spPr>
          <a:xfrm>
            <a:off x="4308566" y="400506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Población finita e infinita</a:t>
            </a:r>
          </a:p>
        </p:txBody>
      </p:sp>
      <p:sp>
        <p:nvSpPr>
          <p:cNvPr id="9" name="7 Rectángulo redondeado"/>
          <p:cNvSpPr/>
          <p:nvPr/>
        </p:nvSpPr>
        <p:spPr>
          <a:xfrm>
            <a:off x="4297551" y="508518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Datos estadísticos y análisis estadísticos</a:t>
            </a:r>
          </a:p>
        </p:txBody>
      </p:sp>
      <p:sp>
        <p:nvSpPr>
          <p:cNvPr id="10" name="8 Rectángulo redondeado"/>
          <p:cNvSpPr/>
          <p:nvPr/>
        </p:nvSpPr>
        <p:spPr>
          <a:xfrm>
            <a:off x="6804248" y="4509120"/>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Clasificación de la naturaleza de los datos </a:t>
            </a:r>
          </a:p>
        </p:txBody>
      </p:sp>
      <p:sp>
        <p:nvSpPr>
          <p:cNvPr id="11" name="9 Rectángulo redondeado"/>
          <p:cNvSpPr/>
          <p:nvPr/>
        </p:nvSpPr>
        <p:spPr>
          <a:xfrm>
            <a:off x="6804248" y="5661248"/>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Escala de medición</a:t>
            </a:r>
          </a:p>
        </p:txBody>
      </p:sp>
      <p:sp>
        <p:nvSpPr>
          <p:cNvPr id="12" name="5 Rectángulo redondeado">
            <a:extLst>
              <a:ext uri="{FF2B5EF4-FFF2-40B4-BE49-F238E27FC236}">
                <a16:creationId xmlns:a16="http://schemas.microsoft.com/office/drawing/2014/main" id="{D6B96F34-BE55-4AEE-9EF7-6F4E2988F38C}"/>
              </a:ext>
            </a:extLst>
          </p:cNvPr>
          <p:cNvSpPr/>
          <p:nvPr/>
        </p:nvSpPr>
        <p:spPr>
          <a:xfrm>
            <a:off x="6804248" y="328498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Transversal y longitudinal</a:t>
            </a:r>
          </a:p>
        </p:txBody>
      </p:sp>
    </p:spTree>
    <p:extLst>
      <p:ext uri="{BB962C8B-B14F-4D97-AF65-F5344CB8AC3E}">
        <p14:creationId xmlns:p14="http://schemas.microsoft.com/office/powerpoint/2010/main" val="421334970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60452" y="1340768"/>
            <a:ext cx="7031828" cy="5400600"/>
          </a:xfrm>
        </p:spPr>
        <p:txBody>
          <a:bodyPr>
            <a:normAutofit/>
          </a:bodyPr>
          <a:lstStyle/>
          <a:p>
            <a:pPr algn="just"/>
            <a:r>
              <a:rPr lang="es-CR" dirty="0"/>
              <a:t>El presente curso se centra en aprender técnicas de análisis de la información. </a:t>
            </a:r>
          </a:p>
          <a:p>
            <a:pPr algn="just"/>
            <a:endParaRPr lang="es-CR" dirty="0"/>
          </a:p>
          <a:p>
            <a:pPr algn="just"/>
            <a:r>
              <a:rPr lang="es-CR" dirty="0"/>
              <a:t>Antes de proceder es importante saber qué es lo que analizamos en términos de información. </a:t>
            </a:r>
          </a:p>
          <a:p>
            <a:pPr algn="just"/>
            <a:endParaRPr lang="es-CR" dirty="0"/>
          </a:p>
          <a:p>
            <a:pPr algn="just"/>
            <a:r>
              <a:rPr lang="es-CR" dirty="0"/>
              <a:t>Entonces, empezamos de dentro hacia afuera: del elemento hacia la generalización de los elementos o unidades.</a:t>
            </a:r>
          </a:p>
          <a:p>
            <a:pPr algn="just"/>
            <a:endParaRPr lang="es-CR" dirty="0"/>
          </a:p>
          <a:p>
            <a:pPr algn="just"/>
            <a:r>
              <a:rPr lang="es-CR" dirty="0"/>
              <a:t>Este punto es MUY importante: aporta claridad al análisis.</a:t>
            </a:r>
          </a:p>
          <a:p>
            <a:pPr algn="just"/>
            <a:endParaRPr lang="es-CR" dirty="0"/>
          </a:p>
          <a:p>
            <a:pPr algn="just"/>
            <a:endParaRPr lang="es-CR" dirty="0"/>
          </a:p>
          <a:p>
            <a:pPr algn="just"/>
            <a:endParaRPr lang="es-CR" dirty="0"/>
          </a:p>
        </p:txBody>
      </p:sp>
      <p:sp>
        <p:nvSpPr>
          <p:cNvPr id="4"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pic>
        <p:nvPicPr>
          <p:cNvPr id="3074" name="Picture 2" descr="Image result for analysi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09" r="16041"/>
          <a:stretch/>
        </p:blipFill>
        <p:spPr bwMode="auto">
          <a:xfrm>
            <a:off x="7434905" y="1412236"/>
            <a:ext cx="1529583" cy="15127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15263" r="16283"/>
          <a:stretch/>
        </p:blipFill>
        <p:spPr bwMode="auto">
          <a:xfrm>
            <a:off x="7276710" y="4345312"/>
            <a:ext cx="1687778" cy="164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759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Tree>
    <p:extLst>
      <p:ext uri="{BB962C8B-B14F-4D97-AF65-F5344CB8AC3E}">
        <p14:creationId xmlns:p14="http://schemas.microsoft.com/office/powerpoint/2010/main" val="340127054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D34FE6-118F-40B7-B481-D589CD2201EE}"/>
              </a:ext>
            </a:extLst>
          </p:cNvPr>
          <p:cNvSpPr>
            <a:spLocks noGrp="1"/>
          </p:cNvSpPr>
          <p:nvPr>
            <p:ph sz="quarter" idx="1"/>
          </p:nvPr>
        </p:nvSpPr>
        <p:spPr/>
        <p:txBody>
          <a:bodyPr/>
          <a:lstStyle/>
          <a:p>
            <a:endParaRPr lang="en-US"/>
          </a:p>
        </p:txBody>
      </p:sp>
      <p:sp>
        <p:nvSpPr>
          <p:cNvPr id="4" name="1 Título">
            <a:extLst>
              <a:ext uri="{FF2B5EF4-FFF2-40B4-BE49-F238E27FC236}">
                <a16:creationId xmlns:a16="http://schemas.microsoft.com/office/drawing/2014/main" id="{E0B7C4C3-3D68-49E4-B63A-5E395A60C08D}"/>
              </a:ext>
            </a:extLst>
          </p:cNvPr>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pic>
        <p:nvPicPr>
          <p:cNvPr id="1026" name="Picture 2" descr="Worksheets in Excel - Easy Excel Tutorial">
            <a:extLst>
              <a:ext uri="{FF2B5EF4-FFF2-40B4-BE49-F238E27FC236}">
                <a16:creationId xmlns:a16="http://schemas.microsoft.com/office/drawing/2014/main" id="{D7A8E57E-CDE2-49E6-8CEC-F900E995E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8" y="1272949"/>
            <a:ext cx="4389829" cy="2740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lit Worksheets in Excel - Easy Excel Tutorial">
            <a:extLst>
              <a:ext uri="{FF2B5EF4-FFF2-40B4-BE49-F238E27FC236}">
                <a16:creationId xmlns:a16="http://schemas.microsoft.com/office/drawing/2014/main" id="{C3164D98-3C61-462A-A76D-5568566E5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442" y="3212976"/>
            <a:ext cx="5753100" cy="34004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B7289636-F1F9-475F-B7CF-3C6FA17108D6}"/>
              </a:ext>
            </a:extLst>
          </p:cNvPr>
          <p:cNvCxnSpPr/>
          <p:nvPr/>
        </p:nvCxnSpPr>
        <p:spPr>
          <a:xfrm>
            <a:off x="1043608" y="4221088"/>
            <a:ext cx="1872208" cy="1224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19180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sp>
        <p:nvSpPr>
          <p:cNvPr id="9" name="8 Elipse"/>
          <p:cNvSpPr/>
          <p:nvPr/>
        </p:nvSpPr>
        <p:spPr>
          <a:xfrm>
            <a:off x="775655" y="1484784"/>
            <a:ext cx="3162494" cy="1800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Elemento</a:t>
            </a:r>
            <a:br>
              <a:rPr lang="es-CR" dirty="0"/>
            </a:br>
            <a:r>
              <a:rPr lang="es-CR" dirty="0"/>
              <a:t>(unidad de estudio)</a:t>
            </a:r>
          </a:p>
        </p:txBody>
      </p:sp>
      <p:sp>
        <p:nvSpPr>
          <p:cNvPr id="10" name="9 Elipse"/>
          <p:cNvSpPr/>
          <p:nvPr/>
        </p:nvSpPr>
        <p:spPr>
          <a:xfrm>
            <a:off x="1120407" y="3619318"/>
            <a:ext cx="2472989" cy="13221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Característica</a:t>
            </a:r>
          </a:p>
        </p:txBody>
      </p:sp>
      <p:sp>
        <p:nvSpPr>
          <p:cNvPr id="11" name="10 Elipse"/>
          <p:cNvSpPr/>
          <p:nvPr/>
        </p:nvSpPr>
        <p:spPr>
          <a:xfrm>
            <a:off x="1449386" y="5328271"/>
            <a:ext cx="1815030"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Observación</a:t>
            </a:r>
          </a:p>
        </p:txBody>
      </p:sp>
      <p:sp>
        <p:nvSpPr>
          <p:cNvPr id="13" name="2 Marcador de contenido"/>
          <p:cNvSpPr>
            <a:spLocks noGrp="1"/>
          </p:cNvSpPr>
          <p:nvPr>
            <p:ph sz="quarter" idx="1"/>
          </p:nvPr>
        </p:nvSpPr>
        <p:spPr>
          <a:xfrm>
            <a:off x="4355976" y="1340768"/>
            <a:ext cx="4176464" cy="5328592"/>
          </a:xfrm>
        </p:spPr>
        <p:txBody>
          <a:bodyPr>
            <a:normAutofit lnSpcReduction="10000"/>
          </a:bodyPr>
          <a:lstStyle/>
          <a:p>
            <a:r>
              <a:rPr lang="es-CR" sz="2400" dirty="0"/>
              <a:t>Siempre vamos a querer analizar un elemento o una unidad de estudio (persona, animal, persona etc.).</a:t>
            </a:r>
          </a:p>
          <a:p>
            <a:endParaRPr lang="es-CR" sz="2400" dirty="0"/>
          </a:p>
          <a:p>
            <a:r>
              <a:rPr lang="es-CR" sz="2400" dirty="0"/>
              <a:t>De ese elemento, vamos querer saber algo: salario, nacionalidad, cantidad de empleados, etc.</a:t>
            </a:r>
          </a:p>
          <a:p>
            <a:endParaRPr lang="es-CR" sz="2400" dirty="0"/>
          </a:p>
          <a:p>
            <a:endParaRPr lang="es-CR" sz="2400" dirty="0"/>
          </a:p>
          <a:p>
            <a:r>
              <a:rPr lang="es-CR" sz="2400" dirty="0"/>
              <a:t>Observación: es lo que, a partir de la característica, se va a constatar ($ 4000, Canadiense, 45 000 empleados).</a:t>
            </a:r>
          </a:p>
        </p:txBody>
      </p:sp>
    </p:spTree>
    <p:extLst>
      <p:ext uri="{BB962C8B-B14F-4D97-AF65-F5344CB8AC3E}">
        <p14:creationId xmlns:p14="http://schemas.microsoft.com/office/powerpoint/2010/main" val="12464696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sp>
        <p:nvSpPr>
          <p:cNvPr id="3" name="2 Marcador de contenido"/>
          <p:cNvSpPr>
            <a:spLocks noGrp="1"/>
          </p:cNvSpPr>
          <p:nvPr>
            <p:ph sz="quarter" idx="1"/>
          </p:nvPr>
        </p:nvSpPr>
        <p:spPr>
          <a:xfrm>
            <a:off x="179512" y="1340768"/>
            <a:ext cx="8352928" cy="5328592"/>
          </a:xfrm>
        </p:spPr>
        <p:txBody>
          <a:bodyPr>
            <a:normAutofit lnSpcReduction="10000"/>
          </a:bodyPr>
          <a:lstStyle/>
          <a:p>
            <a:r>
              <a:rPr lang="es-CR" sz="2400" dirty="0"/>
              <a:t>En el análisis básico estadístico, se debe siempre conocer tres cosas:</a:t>
            </a:r>
          </a:p>
          <a:p>
            <a:pPr>
              <a:buNone/>
            </a:pPr>
            <a:r>
              <a:rPr lang="es-CR" sz="2400" dirty="0"/>
              <a:t>	-</a:t>
            </a:r>
            <a:r>
              <a:rPr lang="es-CR" sz="2400" b="1" i="1" dirty="0"/>
              <a:t>La unidad de estudio </a:t>
            </a:r>
            <a:r>
              <a:rPr lang="es-CR" sz="2400" dirty="0"/>
              <a:t>que se quiere estudiar (</a:t>
            </a:r>
            <a:r>
              <a:rPr lang="es-CR" sz="2400" b="1" dirty="0"/>
              <a:t>UE</a:t>
            </a:r>
            <a:r>
              <a:rPr lang="es-CR" sz="2400" dirty="0"/>
              <a:t>).</a:t>
            </a:r>
          </a:p>
          <a:p>
            <a:pPr>
              <a:buNone/>
            </a:pPr>
            <a:r>
              <a:rPr lang="es-CR" sz="2400" dirty="0"/>
              <a:t>	-Qué es lo que se quiere saber de la unidad de estudio (</a:t>
            </a:r>
            <a:r>
              <a:rPr lang="es-CR" sz="2400" b="1" i="1" dirty="0"/>
              <a:t>característica</a:t>
            </a:r>
            <a:r>
              <a:rPr lang="es-CR" sz="2400" dirty="0"/>
              <a:t>).</a:t>
            </a:r>
          </a:p>
          <a:p>
            <a:pPr>
              <a:buNone/>
            </a:pPr>
            <a:r>
              <a:rPr lang="es-CR" sz="2400" dirty="0"/>
              <a:t>	-Qué es lo que vamos a obtener de la característica de la unidad de estudio (</a:t>
            </a:r>
            <a:r>
              <a:rPr lang="es-CR" sz="2400" b="1" i="1" dirty="0"/>
              <a:t>la observación</a:t>
            </a:r>
            <a:r>
              <a:rPr lang="es-CR" sz="2400" dirty="0"/>
              <a:t>).</a:t>
            </a:r>
          </a:p>
          <a:p>
            <a:pPr>
              <a:buNone/>
            </a:pPr>
            <a:endParaRPr lang="es-CR" sz="2400" dirty="0"/>
          </a:p>
          <a:p>
            <a:r>
              <a:rPr lang="es-CR" sz="2400" dirty="0"/>
              <a:t>Ejemplo 1:</a:t>
            </a:r>
          </a:p>
          <a:p>
            <a:pPr>
              <a:buNone/>
            </a:pPr>
            <a:r>
              <a:rPr lang="es-CR" sz="2400" dirty="0"/>
              <a:t>“ Un hospital quiere saber la cantidad de días que sus pacientes suelen permanecer en el servicio de emergencia.”  Determine: </a:t>
            </a:r>
          </a:p>
          <a:p>
            <a:pPr>
              <a:buNone/>
            </a:pPr>
            <a:endParaRPr lang="es-CR" sz="2400" dirty="0"/>
          </a:p>
          <a:p>
            <a:pPr>
              <a:buNone/>
            </a:pPr>
            <a:r>
              <a:rPr lang="es-CR" sz="2400" dirty="0"/>
              <a:t>	La UE:</a:t>
            </a:r>
          </a:p>
          <a:p>
            <a:pPr>
              <a:buNone/>
            </a:pPr>
            <a:r>
              <a:rPr lang="es-CR" sz="2400" dirty="0"/>
              <a:t>	Característica:</a:t>
            </a:r>
          </a:p>
          <a:p>
            <a:pPr>
              <a:buNone/>
            </a:pPr>
            <a:r>
              <a:rPr lang="es-CR" sz="2400" dirty="0"/>
              <a:t>	Observación:</a:t>
            </a:r>
          </a:p>
        </p:txBody>
      </p:sp>
      <p:sp>
        <p:nvSpPr>
          <p:cNvPr id="4"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http://images.clipartpanda.com/person-thinking-clipart-thinking.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0" name="Picture 6" descr="http://cdn.playbuzz.com/cdn/aa7a3e30-25e1-49d0-89e2-fd40a989ed66/d44b9443-52b5-419f-aa21-b9fed984957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2" y="4821274"/>
            <a:ext cx="1296144" cy="1645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412776"/>
            <a:ext cx="6408712" cy="5040560"/>
          </a:xfrm>
        </p:spPr>
        <p:txBody>
          <a:bodyPr>
            <a:normAutofit/>
          </a:bodyPr>
          <a:lstStyle/>
          <a:p>
            <a:r>
              <a:rPr lang="es-CR" sz="2400" dirty="0"/>
              <a:t>Ejemplo 2:</a:t>
            </a:r>
          </a:p>
          <a:p>
            <a:pPr marL="0" indent="0">
              <a:buNone/>
            </a:pPr>
            <a:endParaRPr lang="es-CR" sz="2400" dirty="0"/>
          </a:p>
          <a:p>
            <a:pPr algn="just">
              <a:buNone/>
            </a:pPr>
            <a:r>
              <a:rPr lang="es-CR" sz="2400" dirty="0"/>
              <a:t>	“Un médico quiere saber cuál es el motivo de la decadencia de personas que recurren a sus servicio de cirugía. Decide entrevistar a 500 personas y así conocer el motivo de la baja asistencia de las personas a su centro de salud”.</a:t>
            </a:r>
          </a:p>
          <a:p>
            <a:pPr>
              <a:buNone/>
            </a:pPr>
            <a:endParaRPr lang="es-CR" sz="2400" dirty="0"/>
          </a:p>
          <a:p>
            <a:pPr>
              <a:buNone/>
            </a:pPr>
            <a:r>
              <a:rPr lang="es-CR" sz="2400" dirty="0"/>
              <a:t>	UE:</a:t>
            </a:r>
          </a:p>
          <a:p>
            <a:pPr>
              <a:buNone/>
            </a:pPr>
            <a:r>
              <a:rPr lang="es-CR" sz="2400" dirty="0"/>
              <a:t>	Característica:</a:t>
            </a:r>
          </a:p>
          <a:p>
            <a:pPr>
              <a:buNone/>
            </a:pPr>
            <a:r>
              <a:rPr lang="es-CR" sz="2400" dirty="0"/>
              <a:t>	Observación:</a:t>
            </a:r>
          </a:p>
        </p:txBody>
      </p:sp>
      <p:sp>
        <p:nvSpPr>
          <p:cNvPr id="4" name="1 Título"/>
          <p:cNvSpPr>
            <a:spLocks noGrp="1"/>
          </p:cNvSpPr>
          <p:nvPr>
            <p:ph type="title"/>
          </p:nvPr>
        </p:nvSpPr>
        <p:spPr>
          <a:xfrm>
            <a:off x="10007" y="188640"/>
            <a:ext cx="9144000" cy="1032949"/>
          </a:xfrm>
        </p:spPr>
        <p:txBody>
          <a:bodyPr>
            <a:normAutofit fontScale="90000"/>
          </a:bodyPr>
          <a:lstStyle/>
          <a:p>
            <a:pPr algn="ctr"/>
            <a:r>
              <a:rPr lang="es-CR" dirty="0"/>
              <a:t>Unidad Estadística (UE), característica y observación</a:t>
            </a:r>
          </a:p>
        </p:txBody>
      </p:sp>
      <p:pic>
        <p:nvPicPr>
          <p:cNvPr id="12290" name="Picture 2" descr="http://www.hispanicsofamerica.com/sitebuilder/images/bombillo-210x226.jpg"/>
          <p:cNvPicPr>
            <a:picLocks noChangeAspect="1" noChangeArrowheads="1"/>
          </p:cNvPicPr>
          <p:nvPr/>
        </p:nvPicPr>
        <p:blipFill>
          <a:blip r:embed="rId2" cstate="print"/>
          <a:srcRect/>
          <a:stretch>
            <a:fillRect/>
          </a:stretch>
        </p:blipFill>
        <p:spPr bwMode="auto">
          <a:xfrm>
            <a:off x="6588224" y="3861048"/>
            <a:ext cx="2288282" cy="279742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3912"/>
            <a:ext cx="8136904" cy="836712"/>
          </a:xfrm>
        </p:spPr>
        <p:txBody>
          <a:bodyPr>
            <a:normAutofit/>
          </a:bodyPr>
          <a:lstStyle/>
          <a:p>
            <a:pPr algn="ctr"/>
            <a:r>
              <a:rPr lang="es-CR" sz="3600" dirty="0"/>
              <a:t>Población finita e infinita</a:t>
            </a:r>
          </a:p>
        </p:txBody>
      </p:sp>
      <p:sp>
        <p:nvSpPr>
          <p:cNvPr id="3" name="2 Marcador de contenido"/>
          <p:cNvSpPr>
            <a:spLocks noGrp="1"/>
          </p:cNvSpPr>
          <p:nvPr>
            <p:ph sz="quarter" idx="1"/>
          </p:nvPr>
        </p:nvSpPr>
        <p:spPr>
          <a:xfrm>
            <a:off x="179512" y="1052736"/>
            <a:ext cx="6120680" cy="5184576"/>
          </a:xfrm>
        </p:spPr>
        <p:txBody>
          <a:bodyPr>
            <a:normAutofit/>
          </a:bodyPr>
          <a:lstStyle/>
          <a:p>
            <a:pPr algn="just"/>
            <a:r>
              <a:rPr lang="es-CR" sz="2400" dirty="0"/>
              <a:t>Todo estudio o investigación tiene como referencia un conjunto de unidades de estudio o elementos (personas, animales, empresas, bombillos, etc.). El estudio pretende conocer las características y generalizar los elementos de una la </a:t>
            </a:r>
            <a:r>
              <a:rPr lang="es-CR" sz="2400" b="1" i="1" dirty="0"/>
              <a:t>Población</a:t>
            </a:r>
            <a:r>
              <a:rPr lang="es-CR" sz="2400" dirty="0"/>
              <a:t>.</a:t>
            </a:r>
          </a:p>
          <a:p>
            <a:pPr algn="just"/>
            <a:endParaRPr lang="es-CR" sz="2400" b="1" dirty="0"/>
          </a:p>
          <a:p>
            <a:pPr algn="just"/>
            <a:r>
              <a:rPr lang="es-CR" sz="2400" dirty="0"/>
              <a:t>Una forma de definir </a:t>
            </a:r>
            <a:r>
              <a:rPr lang="es-CR" sz="2400" b="1" i="1" dirty="0"/>
              <a:t>la Población </a:t>
            </a:r>
            <a:r>
              <a:rPr lang="es-CR" sz="2400" dirty="0"/>
              <a:t>es: “el total o agregado de todas las unidades de estudio”.</a:t>
            </a:r>
          </a:p>
          <a:p>
            <a:pPr algn="just"/>
            <a:endParaRPr lang="es-CR" sz="2400" dirty="0"/>
          </a:p>
          <a:p>
            <a:pPr algn="just"/>
            <a:r>
              <a:rPr lang="es-CR" sz="2400" dirty="0"/>
              <a:t>Ejemplo: todas las personas de un país, todos los peces de un estanque, todos los pacientes de un hospital.</a:t>
            </a:r>
          </a:p>
          <a:p>
            <a:pPr marL="0" indent="0" algn="just">
              <a:buNone/>
            </a:pPr>
            <a:endParaRPr lang="es-CR" sz="2400" dirty="0"/>
          </a:p>
          <a:p>
            <a:endParaRPr lang="es-CR" sz="2400" dirty="0"/>
          </a:p>
        </p:txBody>
      </p:sp>
      <p:pic>
        <p:nvPicPr>
          <p:cNvPr id="11266" name="Picture 2" descr="http://www.dipucadiz.es/opencms/export/sites/default/dipucadiz/multimedia/galeriaImagenes/population.jpg"/>
          <p:cNvPicPr>
            <a:picLocks noChangeAspect="1" noChangeArrowheads="1"/>
          </p:cNvPicPr>
          <p:nvPr/>
        </p:nvPicPr>
        <p:blipFill>
          <a:blip r:embed="rId2" cstate="print"/>
          <a:srcRect/>
          <a:stretch>
            <a:fillRect/>
          </a:stretch>
        </p:blipFill>
        <p:spPr bwMode="auto">
          <a:xfrm>
            <a:off x="6552728" y="3645024"/>
            <a:ext cx="2282920" cy="2880320"/>
          </a:xfrm>
          <a:prstGeom prst="rect">
            <a:avLst/>
          </a:prstGeom>
          <a:noFill/>
        </p:spPr>
      </p:pic>
      <p:pic>
        <p:nvPicPr>
          <p:cNvPr id="11268" name="Picture 4" descr="http://blogs.clarin.com/blogfiles/el-rincon-de-fredy-clarin/aumentopoblacion.jpg"/>
          <p:cNvPicPr>
            <a:picLocks noChangeAspect="1" noChangeArrowheads="1"/>
          </p:cNvPicPr>
          <p:nvPr/>
        </p:nvPicPr>
        <p:blipFill>
          <a:blip r:embed="rId3" cstate="print"/>
          <a:srcRect/>
          <a:stretch>
            <a:fillRect/>
          </a:stretch>
        </p:blipFill>
        <p:spPr bwMode="auto">
          <a:xfrm>
            <a:off x="6444208" y="836712"/>
            <a:ext cx="2627784" cy="252028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480720" cy="5616624"/>
          </a:xfrm>
        </p:spPr>
        <p:txBody>
          <a:bodyPr>
            <a:normAutofit fontScale="92500" lnSpcReduction="20000"/>
          </a:bodyPr>
          <a:lstStyle/>
          <a:p>
            <a:r>
              <a:rPr lang="es-CR" sz="2400" dirty="0"/>
              <a:t>A su vez, se pueden definir el término de </a:t>
            </a:r>
            <a:r>
              <a:rPr lang="es-CR" sz="2400" b="1" i="1" dirty="0"/>
              <a:t>Población </a:t>
            </a:r>
            <a:r>
              <a:rPr lang="es-CR" sz="2400" dirty="0"/>
              <a:t>como:</a:t>
            </a:r>
          </a:p>
          <a:p>
            <a:endParaRPr lang="es-CR" sz="2400" dirty="0"/>
          </a:p>
          <a:p>
            <a:pPr marL="514350" indent="-514350">
              <a:buAutoNum type="arabicPeriod"/>
            </a:pPr>
            <a:r>
              <a:rPr lang="es-CR" sz="2400" b="1" i="1" dirty="0"/>
              <a:t>Población finita</a:t>
            </a:r>
            <a:r>
              <a:rPr lang="es-CR" sz="2400" dirty="0"/>
              <a:t>: posee un número limitado de elementos, especificada en el tiempo, y los elementos son contables.</a:t>
            </a:r>
          </a:p>
          <a:p>
            <a:pPr marL="514350" indent="-514350">
              <a:buAutoNum type="arabicPeriod"/>
            </a:pPr>
            <a:r>
              <a:rPr lang="es-CR" sz="2400" b="1" i="1" dirty="0"/>
              <a:t>Población infinita</a:t>
            </a:r>
            <a:r>
              <a:rPr lang="es-CR" sz="2400" dirty="0"/>
              <a:t>: hay un número ilimitado de elementos, no está especificada en el tiempo, y los no pueden ser contabilizados.</a:t>
            </a:r>
          </a:p>
          <a:p>
            <a:pPr marL="514350" indent="-514350">
              <a:buNone/>
            </a:pPr>
            <a:endParaRPr lang="es-CR" sz="2400" dirty="0"/>
          </a:p>
          <a:p>
            <a:pPr marL="514350" indent="-514350">
              <a:buNone/>
            </a:pPr>
            <a:r>
              <a:rPr lang="es-CR" sz="2400" b="1" i="1" dirty="0"/>
              <a:t>Ejemplo de PF</a:t>
            </a:r>
            <a:r>
              <a:rPr lang="es-CR" sz="2400" dirty="0"/>
              <a:t>: población a una cierta fecha, alumnos de </a:t>
            </a:r>
          </a:p>
          <a:p>
            <a:pPr marL="514350" indent="-514350">
              <a:buNone/>
            </a:pPr>
            <a:r>
              <a:rPr lang="es-CR" sz="2400" dirty="0"/>
              <a:t>                            un curso, animales de cierto parque. Todo lo  </a:t>
            </a:r>
          </a:p>
          <a:p>
            <a:pPr marL="514350" indent="-514350">
              <a:buNone/>
            </a:pPr>
            <a:r>
              <a:rPr lang="es-CR" sz="2400" dirty="0"/>
              <a:t>                            anterior definido en tiempo, espacio.</a:t>
            </a:r>
          </a:p>
          <a:p>
            <a:pPr marL="514350" indent="-514350">
              <a:buNone/>
            </a:pPr>
            <a:endParaRPr lang="es-CR" sz="2400" dirty="0"/>
          </a:p>
          <a:p>
            <a:pPr marL="514350" indent="-514350">
              <a:buNone/>
            </a:pPr>
            <a:r>
              <a:rPr lang="es-CR" sz="2400" b="1" i="1" dirty="0"/>
              <a:t>Ejemplo de PI</a:t>
            </a:r>
            <a:r>
              <a:rPr lang="es-CR" sz="2400" dirty="0"/>
              <a:t>: población actual y futura que no es</a:t>
            </a:r>
          </a:p>
          <a:p>
            <a:pPr marL="514350" indent="-514350">
              <a:buNone/>
            </a:pPr>
            <a:r>
              <a:rPr lang="es-CR" sz="2400" dirty="0"/>
              <a:t>                           limitada en el tiempo, poblaciones que </a:t>
            </a:r>
          </a:p>
          <a:p>
            <a:pPr marL="514350" indent="-514350">
              <a:buNone/>
            </a:pPr>
            <a:r>
              <a:rPr lang="es-CR" sz="2400" dirty="0"/>
              <a:t>                           realmente no se pudieron contabilizar.</a:t>
            </a:r>
          </a:p>
        </p:txBody>
      </p:sp>
      <p:sp>
        <p:nvSpPr>
          <p:cNvPr id="4" name="1 Título"/>
          <p:cNvSpPr>
            <a:spLocks noGrp="1"/>
          </p:cNvSpPr>
          <p:nvPr>
            <p:ph type="title"/>
          </p:nvPr>
        </p:nvSpPr>
        <p:spPr>
          <a:xfrm>
            <a:off x="251520" y="0"/>
            <a:ext cx="8136904" cy="836712"/>
          </a:xfrm>
        </p:spPr>
        <p:txBody>
          <a:bodyPr>
            <a:normAutofit/>
          </a:bodyPr>
          <a:lstStyle/>
          <a:p>
            <a:pPr algn="ctr"/>
            <a:r>
              <a:rPr lang="es-CR" sz="3600" dirty="0"/>
              <a:t>Población finita e infinita</a:t>
            </a:r>
          </a:p>
        </p:txBody>
      </p:sp>
      <p:pic>
        <p:nvPicPr>
          <p:cNvPr id="1026" name="Picture 2" descr="http://news.statetimes.in/wp-content/uploads/2015/06/Steady-rise-in-literacy-rate-among-Delhis-SC-pop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340768"/>
            <a:ext cx="1728192" cy="1584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p:spPr>
        <p:txBody>
          <a:bodyPr>
            <a:normAutofit/>
          </a:bodyPr>
          <a:lstStyle/>
          <a:p>
            <a:pPr algn="ctr"/>
            <a:r>
              <a:rPr lang="es-CR" sz="3600" dirty="0"/>
              <a:t>Datos Estadística y Análisis Estadísticos</a:t>
            </a:r>
          </a:p>
        </p:txBody>
      </p:sp>
      <p:sp>
        <p:nvSpPr>
          <p:cNvPr id="3" name="2 Marcador de contenido"/>
          <p:cNvSpPr>
            <a:spLocks noGrp="1"/>
          </p:cNvSpPr>
          <p:nvPr>
            <p:ph sz="quarter" idx="1"/>
          </p:nvPr>
        </p:nvSpPr>
        <p:spPr>
          <a:xfrm>
            <a:off x="18030" y="1163688"/>
            <a:ext cx="5724128" cy="5760640"/>
          </a:xfrm>
        </p:spPr>
        <p:txBody>
          <a:bodyPr>
            <a:normAutofit/>
          </a:bodyPr>
          <a:lstStyle/>
          <a:p>
            <a:pPr algn="just"/>
            <a:r>
              <a:rPr lang="es-CR" sz="2400" b="1" dirty="0"/>
              <a:t>Datos estadísticos</a:t>
            </a:r>
            <a:r>
              <a:rPr lang="es-CR" sz="2400" dirty="0"/>
              <a:t>: son representativo crudas de los datos. Los cuadros, los gráficos, y datos sin un fin de aplicación de una técnica </a:t>
            </a:r>
            <a:r>
              <a:rPr lang="es-CR" sz="2400" dirty="0" err="1"/>
              <a:t>inferencial</a:t>
            </a:r>
            <a:r>
              <a:rPr lang="es-CR" sz="2400" dirty="0"/>
              <a:t> de por medio, son considerados como datos estadísticos.</a:t>
            </a:r>
          </a:p>
          <a:p>
            <a:pPr algn="just"/>
            <a:endParaRPr lang="es-CR" sz="2400" dirty="0"/>
          </a:p>
          <a:p>
            <a:pPr algn="just"/>
            <a:r>
              <a:rPr lang="es-CR" sz="2400" b="1" dirty="0"/>
              <a:t>Análisis estadísticos</a:t>
            </a:r>
            <a:r>
              <a:rPr lang="es-CR" sz="2400" dirty="0"/>
              <a:t>: son todas las técnicas estadísticas que utilizan la matemática (probabilidades) y teoría estadística, para ser aplicada en la solución de un problema (en su mayoría inferencial). </a:t>
            </a:r>
          </a:p>
        </p:txBody>
      </p:sp>
      <p:pic>
        <p:nvPicPr>
          <p:cNvPr id="9218" name="Picture 2" descr="http://plus.maths.org/issue23/features/data/data.jpg"/>
          <p:cNvPicPr>
            <a:picLocks noChangeAspect="1" noChangeArrowheads="1"/>
          </p:cNvPicPr>
          <p:nvPr/>
        </p:nvPicPr>
        <p:blipFill>
          <a:blip r:embed="rId2" cstate="print"/>
          <a:srcRect/>
          <a:stretch>
            <a:fillRect/>
          </a:stretch>
        </p:blipFill>
        <p:spPr bwMode="auto">
          <a:xfrm>
            <a:off x="6091225" y="980728"/>
            <a:ext cx="2757686" cy="2662313"/>
          </a:xfrm>
          <a:prstGeom prst="rect">
            <a:avLst/>
          </a:prstGeom>
          <a:noFill/>
        </p:spPr>
      </p:pic>
      <p:pic>
        <p:nvPicPr>
          <p:cNvPr id="9220" name="Picture 4" descr="http://www.vaticgroup.com/uploads/investigacion%20operaciones%20graf.jpg"/>
          <p:cNvPicPr>
            <a:picLocks noChangeAspect="1" noChangeArrowheads="1"/>
          </p:cNvPicPr>
          <p:nvPr/>
        </p:nvPicPr>
        <p:blipFill>
          <a:blip r:embed="rId3" cstate="print"/>
          <a:srcRect/>
          <a:stretch>
            <a:fillRect/>
          </a:stretch>
        </p:blipFill>
        <p:spPr bwMode="auto">
          <a:xfrm>
            <a:off x="6156176" y="3935986"/>
            <a:ext cx="2771800" cy="241349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E5BC-BEB7-434F-8048-21FBD5BDE084}"/>
              </a:ext>
            </a:extLst>
          </p:cNvPr>
          <p:cNvSpPr>
            <a:spLocks noGrp="1"/>
          </p:cNvSpPr>
          <p:nvPr>
            <p:ph type="title"/>
          </p:nvPr>
        </p:nvSpPr>
        <p:spPr>
          <a:xfrm>
            <a:off x="35496" y="44624"/>
            <a:ext cx="9073008" cy="851694"/>
          </a:xfrm>
        </p:spPr>
        <p:txBody>
          <a:bodyPr/>
          <a:lstStyle/>
          <a:p>
            <a:pPr algn="ctr"/>
            <a:r>
              <a:rPr lang="es-CR" dirty="0"/>
              <a:t>Transversal vs. longitudinal</a:t>
            </a:r>
            <a:endParaRPr lang="en-US" dirty="0"/>
          </a:p>
        </p:txBody>
      </p:sp>
      <p:sp>
        <p:nvSpPr>
          <p:cNvPr id="4" name="Text Placeholder 3">
            <a:extLst>
              <a:ext uri="{FF2B5EF4-FFF2-40B4-BE49-F238E27FC236}">
                <a16:creationId xmlns:a16="http://schemas.microsoft.com/office/drawing/2014/main" id="{431D81DD-CC70-4090-9B73-33D939CF47C0}"/>
              </a:ext>
            </a:extLst>
          </p:cNvPr>
          <p:cNvSpPr>
            <a:spLocks noGrp="1"/>
          </p:cNvSpPr>
          <p:nvPr>
            <p:ph type="body" idx="1"/>
          </p:nvPr>
        </p:nvSpPr>
        <p:spPr>
          <a:xfrm>
            <a:off x="518096" y="1147378"/>
            <a:ext cx="3733800" cy="481422"/>
          </a:xfrm>
        </p:spPr>
        <p:txBody>
          <a:bodyPr/>
          <a:lstStyle/>
          <a:p>
            <a:pPr algn="ctr"/>
            <a:r>
              <a:rPr lang="es-CR" dirty="0"/>
              <a:t>Transversal</a:t>
            </a:r>
            <a:endParaRPr lang="en-US" dirty="0"/>
          </a:p>
        </p:txBody>
      </p:sp>
      <p:sp>
        <p:nvSpPr>
          <p:cNvPr id="6" name="Text Placeholder 5">
            <a:extLst>
              <a:ext uri="{FF2B5EF4-FFF2-40B4-BE49-F238E27FC236}">
                <a16:creationId xmlns:a16="http://schemas.microsoft.com/office/drawing/2014/main" id="{D30EDE84-22B8-4859-B795-DC271A4DC677}"/>
              </a:ext>
            </a:extLst>
          </p:cNvPr>
          <p:cNvSpPr>
            <a:spLocks noGrp="1"/>
          </p:cNvSpPr>
          <p:nvPr>
            <p:ph type="body" sz="half" idx="3"/>
          </p:nvPr>
        </p:nvSpPr>
        <p:spPr>
          <a:xfrm>
            <a:off x="4953000" y="1117569"/>
            <a:ext cx="3733800" cy="541040"/>
          </a:xfrm>
        </p:spPr>
        <p:txBody>
          <a:bodyPr/>
          <a:lstStyle/>
          <a:p>
            <a:pPr algn="ctr"/>
            <a:r>
              <a:rPr lang="es-CR" dirty="0"/>
              <a:t>Longitudinal </a:t>
            </a:r>
            <a:endParaRPr lang="en-US" dirty="0"/>
          </a:p>
        </p:txBody>
      </p:sp>
      <p:pic>
        <p:nvPicPr>
          <p:cNvPr id="6146" name="Picture 2" descr="Resultado de imagen para present data analysis">
            <a:extLst>
              <a:ext uri="{FF2B5EF4-FFF2-40B4-BE49-F238E27FC236}">
                <a16:creationId xmlns:a16="http://schemas.microsoft.com/office/drawing/2014/main" id="{82914004-0767-470F-A510-C7786C91F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20888"/>
            <a:ext cx="3600400" cy="31026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over the time data analysis">
            <a:extLst>
              <a:ext uri="{FF2B5EF4-FFF2-40B4-BE49-F238E27FC236}">
                <a16:creationId xmlns:a16="http://schemas.microsoft.com/office/drawing/2014/main" id="{CE427256-412B-42E6-B775-547205B089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420888"/>
            <a:ext cx="4486226" cy="310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7902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0"/>
            <a:ext cx="8964488" cy="908720"/>
          </a:xfrm>
        </p:spPr>
        <p:txBody>
          <a:bodyPr>
            <a:normAutofit/>
          </a:bodyPr>
          <a:lstStyle/>
          <a:p>
            <a:pPr algn="ctr"/>
            <a:r>
              <a:rPr lang="es-CR" sz="3600" dirty="0"/>
              <a:t>Tipos de datos y escala de medición</a:t>
            </a:r>
          </a:p>
        </p:txBody>
      </p:sp>
      <p:graphicFrame>
        <p:nvGraphicFramePr>
          <p:cNvPr id="5" name="4 Tabla"/>
          <p:cNvGraphicFramePr>
            <a:graphicFrameLocks noGrp="1"/>
          </p:cNvGraphicFramePr>
          <p:nvPr>
            <p:extLst>
              <p:ext uri="{D42A27DB-BD31-4B8C-83A1-F6EECF244321}">
                <p14:modId xmlns:p14="http://schemas.microsoft.com/office/powerpoint/2010/main" val="3993951906"/>
              </p:ext>
            </p:extLst>
          </p:nvPr>
        </p:nvGraphicFramePr>
        <p:xfrm>
          <a:off x="539552" y="1196752"/>
          <a:ext cx="8208912" cy="5256583"/>
        </p:xfrm>
        <a:graphic>
          <a:graphicData uri="http://schemas.openxmlformats.org/drawingml/2006/table">
            <a:tbl>
              <a:tblPr firstRow="1" bandRow="1">
                <a:tableStyleId>{793D81CF-94F2-401A-BA57-92F5A7B2D0C5}</a:tableStyleId>
              </a:tblPr>
              <a:tblGrid>
                <a:gridCol w="2736304">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1376977">
                <a:tc>
                  <a:txBody>
                    <a:bodyPr/>
                    <a:lstStyle/>
                    <a:p>
                      <a:endParaRPr lang="es-CR" sz="2800" dirty="0"/>
                    </a:p>
                  </a:txBody>
                  <a:tcPr/>
                </a:tc>
                <a:tc gridSpan="2">
                  <a:txBody>
                    <a:bodyPr/>
                    <a:lstStyle/>
                    <a:p>
                      <a:pPr algn="ctr"/>
                      <a:r>
                        <a:rPr lang="es-CR" sz="2800" dirty="0"/>
                        <a:t>Tipo de datos</a:t>
                      </a:r>
                      <a:r>
                        <a:rPr lang="es-CR" sz="2800" baseline="0" dirty="0"/>
                        <a:t> </a:t>
                      </a:r>
                      <a:endParaRPr lang="es-CR" sz="2800" dirty="0"/>
                    </a:p>
                  </a:txBody>
                  <a:tcPr/>
                </a:tc>
                <a:tc hMerge="1">
                  <a:txBody>
                    <a:bodyPr/>
                    <a:lstStyle/>
                    <a:p>
                      <a:endParaRPr lang="es-CR" dirty="0"/>
                    </a:p>
                  </a:txBody>
                  <a:tcPr/>
                </a:tc>
                <a:extLst>
                  <a:ext uri="{0D108BD9-81ED-4DB2-BD59-A6C34878D82A}">
                    <a16:rowId xmlns:a16="http://schemas.microsoft.com/office/drawing/2014/main" val="10000"/>
                  </a:ext>
                </a:extLst>
              </a:tr>
              <a:tr h="1293202">
                <a:tc>
                  <a:txBody>
                    <a:bodyPr/>
                    <a:lstStyle/>
                    <a:p>
                      <a:pPr algn="ctr"/>
                      <a:endParaRPr lang="es-CR" sz="2800" b="1" dirty="0"/>
                    </a:p>
                  </a:txBody>
                  <a:tcPr/>
                </a:tc>
                <a:tc>
                  <a:txBody>
                    <a:bodyPr/>
                    <a:lstStyle/>
                    <a:p>
                      <a:pPr algn="ctr"/>
                      <a:r>
                        <a:rPr lang="es-CR" sz="2800" b="1" dirty="0"/>
                        <a:t>Cualitativos</a:t>
                      </a:r>
                    </a:p>
                  </a:txBody>
                  <a:tcPr/>
                </a:tc>
                <a:tc>
                  <a:txBody>
                    <a:bodyPr/>
                    <a:lstStyle/>
                    <a:p>
                      <a:pPr algn="ctr"/>
                      <a:r>
                        <a:rPr lang="es-CR" sz="2800" b="1" dirty="0"/>
                        <a:t>Cuantitativos</a:t>
                      </a:r>
                    </a:p>
                  </a:txBody>
                  <a:tcPr/>
                </a:tc>
                <a:extLst>
                  <a:ext uri="{0D108BD9-81ED-4DB2-BD59-A6C34878D82A}">
                    <a16:rowId xmlns:a16="http://schemas.microsoft.com/office/drawing/2014/main" val="10001"/>
                  </a:ext>
                </a:extLst>
              </a:tr>
              <a:tr h="1293202">
                <a:tc rowSpan="2">
                  <a:txBody>
                    <a:bodyPr/>
                    <a:lstStyle/>
                    <a:p>
                      <a:pPr algn="ctr"/>
                      <a:endParaRPr lang="es-CR" sz="2800" dirty="0"/>
                    </a:p>
                    <a:p>
                      <a:pPr algn="ctr"/>
                      <a:r>
                        <a:rPr lang="es-CR" sz="2800" b="1" dirty="0"/>
                        <a:t>Escala de medición </a:t>
                      </a:r>
                    </a:p>
                  </a:txBody>
                  <a:tcPr/>
                </a:tc>
                <a:tc>
                  <a:txBody>
                    <a:bodyPr/>
                    <a:lstStyle/>
                    <a:p>
                      <a:pPr algn="ctr"/>
                      <a:r>
                        <a:rPr lang="es-CR" sz="2800" dirty="0">
                          <a:solidFill>
                            <a:srgbClr val="FF0000"/>
                          </a:solidFill>
                        </a:rPr>
                        <a:t>Nominal</a:t>
                      </a:r>
                    </a:p>
                  </a:txBody>
                  <a:tcPr/>
                </a:tc>
                <a:tc>
                  <a:txBody>
                    <a:bodyPr/>
                    <a:lstStyle/>
                    <a:p>
                      <a:pPr algn="ctr"/>
                      <a:r>
                        <a:rPr lang="es-CR" sz="2800" dirty="0">
                          <a:solidFill>
                            <a:schemeClr val="accent2"/>
                          </a:solidFill>
                        </a:rPr>
                        <a:t>Intervalo</a:t>
                      </a:r>
                    </a:p>
                  </a:txBody>
                  <a:tcPr/>
                </a:tc>
                <a:extLst>
                  <a:ext uri="{0D108BD9-81ED-4DB2-BD59-A6C34878D82A}">
                    <a16:rowId xmlns:a16="http://schemas.microsoft.com/office/drawing/2014/main" val="10002"/>
                  </a:ext>
                </a:extLst>
              </a:tr>
              <a:tr h="1293202">
                <a:tc vMerge="1">
                  <a:txBody>
                    <a:bodyPr/>
                    <a:lstStyle/>
                    <a:p>
                      <a:endParaRPr lang="es-CR" dirty="0"/>
                    </a:p>
                  </a:txBody>
                  <a:tcPr/>
                </a:tc>
                <a:tc>
                  <a:txBody>
                    <a:bodyPr/>
                    <a:lstStyle/>
                    <a:p>
                      <a:pPr algn="ctr"/>
                      <a:r>
                        <a:rPr lang="es-CR" sz="2800" dirty="0">
                          <a:solidFill>
                            <a:srgbClr val="0070C0"/>
                          </a:solidFill>
                        </a:rPr>
                        <a:t>Ordinal</a:t>
                      </a:r>
                    </a:p>
                  </a:txBody>
                  <a:tcPr/>
                </a:tc>
                <a:tc>
                  <a:txBody>
                    <a:bodyPr/>
                    <a:lstStyle/>
                    <a:p>
                      <a:pPr algn="ctr"/>
                      <a:r>
                        <a:rPr lang="es-CR" sz="2800" dirty="0">
                          <a:solidFill>
                            <a:srgbClr val="002060"/>
                          </a:solidFill>
                        </a:rPr>
                        <a:t>Razón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215618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836712"/>
          </a:xfrm>
        </p:spPr>
        <p:txBody>
          <a:bodyPr>
            <a:normAutofit fontScale="90000"/>
          </a:bodyPr>
          <a:lstStyle/>
          <a:p>
            <a:pPr algn="ctr"/>
            <a:r>
              <a:rPr lang="es-CR" dirty="0"/>
              <a:t>Clasificación de la naturaleza de los datos</a:t>
            </a:r>
          </a:p>
        </p:txBody>
      </p:sp>
      <p:sp>
        <p:nvSpPr>
          <p:cNvPr id="3" name="2 Marcador de contenido"/>
          <p:cNvSpPr>
            <a:spLocks noGrp="1"/>
          </p:cNvSpPr>
          <p:nvPr>
            <p:ph sz="quarter" idx="1"/>
          </p:nvPr>
        </p:nvSpPr>
        <p:spPr>
          <a:xfrm>
            <a:off x="179512" y="1052736"/>
            <a:ext cx="5796136" cy="5688632"/>
          </a:xfrm>
        </p:spPr>
        <p:txBody>
          <a:bodyPr>
            <a:normAutofit/>
          </a:bodyPr>
          <a:lstStyle/>
          <a:p>
            <a:pPr algn="just"/>
            <a:r>
              <a:rPr lang="es-CR" sz="2400" dirty="0"/>
              <a:t>En </a:t>
            </a:r>
            <a:r>
              <a:rPr lang="es-CR" sz="2400" i="1" dirty="0"/>
              <a:t>Estadística</a:t>
            </a:r>
            <a:r>
              <a:rPr lang="es-CR" sz="2400" dirty="0"/>
              <a:t>, normalmente la información o datos son de dos tipos:</a:t>
            </a:r>
          </a:p>
          <a:p>
            <a:pPr algn="just"/>
            <a:endParaRPr lang="es-CR" sz="2400" dirty="0"/>
          </a:p>
          <a:p>
            <a:pPr algn="just"/>
            <a:r>
              <a:rPr lang="es-CR" sz="2400" b="1" i="1" dirty="0"/>
              <a:t>Datos cualitativos</a:t>
            </a:r>
            <a:r>
              <a:rPr lang="es-CR" sz="2400" dirty="0"/>
              <a:t>: es toda la información que no se expresa necesariamente por números, y por lo tanto se suele denominar como características. Son muy comunes en estudios cualitativos (psicología, mercadeo, estudios de opinión, etc.).</a:t>
            </a:r>
          </a:p>
          <a:p>
            <a:pPr algn="just"/>
            <a:endParaRPr lang="es-CR" sz="2400" dirty="0"/>
          </a:p>
          <a:p>
            <a:pPr algn="just"/>
            <a:r>
              <a:rPr lang="es-CR" sz="2400" b="1" i="1" dirty="0"/>
              <a:t>Datos Cuantitativos</a:t>
            </a:r>
            <a:r>
              <a:rPr lang="es-CR" sz="2400" dirty="0"/>
              <a:t>: involucra necesariamente datos numéricos. Muchos ejemplos se hayan en campos como la economía, demografía, y por supuesto en  el área de la salud.</a:t>
            </a:r>
          </a:p>
        </p:txBody>
      </p:sp>
      <p:pic>
        <p:nvPicPr>
          <p:cNvPr id="8194" name="Picture 2" descr="http://www.negociosgt.com/fotos/imagenmercados/clip_image002.jpg?0.8613720602410446"/>
          <p:cNvPicPr>
            <a:picLocks noChangeAspect="1" noChangeArrowheads="1"/>
          </p:cNvPicPr>
          <p:nvPr/>
        </p:nvPicPr>
        <p:blipFill>
          <a:blip r:embed="rId2" cstate="print"/>
          <a:srcRect/>
          <a:stretch>
            <a:fillRect/>
          </a:stretch>
        </p:blipFill>
        <p:spPr bwMode="auto">
          <a:xfrm>
            <a:off x="6516216" y="1196752"/>
            <a:ext cx="2376264" cy="2304256"/>
          </a:xfrm>
          <a:prstGeom prst="rect">
            <a:avLst/>
          </a:prstGeom>
          <a:noFill/>
        </p:spPr>
      </p:pic>
      <p:pic>
        <p:nvPicPr>
          <p:cNvPr id="8198" name="Picture 6" descr="http://www.cienladrillos.com/images/2008/02/datos.jpg"/>
          <p:cNvPicPr>
            <a:picLocks noChangeAspect="1" noChangeArrowheads="1"/>
          </p:cNvPicPr>
          <p:nvPr/>
        </p:nvPicPr>
        <p:blipFill>
          <a:blip r:embed="rId3" cstate="print"/>
          <a:srcRect/>
          <a:stretch>
            <a:fillRect/>
          </a:stretch>
        </p:blipFill>
        <p:spPr bwMode="auto">
          <a:xfrm>
            <a:off x="6372200" y="3645024"/>
            <a:ext cx="2592287" cy="28803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 o Bioestadística</a:t>
            </a:r>
            <a:endParaRPr lang="es-ES" dirty="0"/>
          </a:p>
        </p:txBody>
      </p:sp>
    </p:spTree>
    <p:extLst>
      <p:ext uri="{BB962C8B-B14F-4D97-AF65-F5344CB8AC3E}">
        <p14:creationId xmlns:p14="http://schemas.microsoft.com/office/powerpoint/2010/main" val="3629539144"/>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0"/>
            <a:ext cx="8784976" cy="908720"/>
          </a:xfrm>
        </p:spPr>
        <p:txBody>
          <a:bodyPr>
            <a:normAutofit/>
          </a:bodyPr>
          <a:lstStyle/>
          <a:p>
            <a:pPr algn="ctr"/>
            <a:r>
              <a:rPr lang="es-CR" sz="3600" dirty="0"/>
              <a:t>Escala de medición: nominal</a:t>
            </a:r>
          </a:p>
        </p:txBody>
      </p:sp>
      <p:sp>
        <p:nvSpPr>
          <p:cNvPr id="3" name="2 Marcador de contenido"/>
          <p:cNvSpPr>
            <a:spLocks noGrp="1"/>
          </p:cNvSpPr>
          <p:nvPr>
            <p:ph sz="quarter" idx="1"/>
          </p:nvPr>
        </p:nvSpPr>
        <p:spPr>
          <a:xfrm>
            <a:off x="179512" y="1196752"/>
            <a:ext cx="5688632" cy="5184576"/>
          </a:xfrm>
        </p:spPr>
        <p:txBody>
          <a:bodyPr>
            <a:normAutofit/>
          </a:bodyPr>
          <a:lstStyle/>
          <a:p>
            <a:pPr algn="just"/>
            <a:r>
              <a:rPr lang="es-CR" sz="2400" dirty="0"/>
              <a:t>La información o los datos (cualitativos como cuantitativos) se encuentran siempre en una de las siguientes 4 escalas de medición:</a:t>
            </a:r>
          </a:p>
          <a:p>
            <a:pPr algn="just"/>
            <a:endParaRPr lang="es-CR" sz="2400" dirty="0"/>
          </a:p>
          <a:p>
            <a:pPr algn="just">
              <a:buNone/>
            </a:pPr>
            <a:r>
              <a:rPr lang="es-CR" sz="2400" dirty="0"/>
              <a:t>   </a:t>
            </a:r>
            <a:r>
              <a:rPr lang="es-CR" sz="2400" b="1" i="1" dirty="0"/>
              <a:t>Nominal</a:t>
            </a:r>
            <a:r>
              <a:rPr lang="es-CR" sz="2400" dirty="0"/>
              <a:t>: cuando se tiene una característica para la cual se pueden definir categorías diferentes, pero no es posible ordenar esas categorías, ni decir de qué manera una es superior a la otra. En este caso se tendría una escala </a:t>
            </a:r>
            <a:r>
              <a:rPr lang="es-CR" sz="2400" b="1" dirty="0"/>
              <a:t>nominal</a:t>
            </a:r>
            <a:r>
              <a:rPr lang="es-CR" sz="2400" dirty="0"/>
              <a:t>.</a:t>
            </a:r>
          </a:p>
          <a:p>
            <a:pPr algn="just">
              <a:buNone/>
            </a:pPr>
            <a:endParaRPr lang="es-CR" sz="2400" dirty="0"/>
          </a:p>
          <a:p>
            <a:pPr algn="just">
              <a:buNone/>
            </a:pPr>
            <a:r>
              <a:rPr lang="es-CR" sz="2400" dirty="0"/>
              <a:t>Ejemplos: sexo, estado civil, país de nacimiento, color del pelo, etc.</a:t>
            </a:r>
          </a:p>
        </p:txBody>
      </p:sp>
      <p:pic>
        <p:nvPicPr>
          <p:cNvPr id="7170" name="Picture 2" descr="http://4.bp.blogspot.com/_kkxda0Gkgzw/Sp7AlTlS5TI/AAAAAAAAAUQ/69SQAeGz63Y/s400/hombre-mujer.jpg"/>
          <p:cNvPicPr>
            <a:picLocks noChangeAspect="1" noChangeArrowheads="1"/>
          </p:cNvPicPr>
          <p:nvPr/>
        </p:nvPicPr>
        <p:blipFill>
          <a:blip r:embed="rId2" cstate="print"/>
          <a:srcRect/>
          <a:stretch>
            <a:fillRect/>
          </a:stretch>
        </p:blipFill>
        <p:spPr bwMode="auto">
          <a:xfrm>
            <a:off x="6191672" y="1052736"/>
            <a:ext cx="2952328" cy="2214246"/>
          </a:xfrm>
          <a:prstGeom prst="rect">
            <a:avLst/>
          </a:prstGeom>
          <a:noFill/>
        </p:spPr>
      </p:pic>
      <p:pic>
        <p:nvPicPr>
          <p:cNvPr id="7172" name="Picture 4" descr="http://3.bp.blogspot.com/_DJquP9vsjD8/R1ND217uVgI/AAAAAAAAAzA/lC5hlT9NvKA/s400/PAISES+RICOS.jpg"/>
          <p:cNvPicPr>
            <a:picLocks noChangeAspect="1" noChangeArrowheads="1"/>
          </p:cNvPicPr>
          <p:nvPr/>
        </p:nvPicPr>
        <p:blipFill>
          <a:blip r:embed="rId3" cstate="print"/>
          <a:srcRect/>
          <a:stretch>
            <a:fillRect/>
          </a:stretch>
        </p:blipFill>
        <p:spPr bwMode="auto">
          <a:xfrm>
            <a:off x="6228184" y="3645024"/>
            <a:ext cx="2736304" cy="2952328"/>
          </a:xfrm>
          <a:prstGeom prst="rect">
            <a:avLst/>
          </a:prstGeom>
          <a:noFill/>
        </p:spPr>
      </p:pic>
    </p:spTree>
  </p:cSld>
  <p:clrMapOvr>
    <a:masterClrMapping/>
  </p:clrMapOvr>
  <p:transition spd="slow">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836712"/>
            <a:ext cx="5832648" cy="5688631"/>
          </a:xfrm>
        </p:spPr>
        <p:txBody>
          <a:bodyPr>
            <a:normAutofit/>
          </a:bodyPr>
          <a:lstStyle/>
          <a:p>
            <a:pPr algn="just">
              <a:buNone/>
            </a:pPr>
            <a:r>
              <a:rPr lang="es-CR" sz="2400" dirty="0"/>
              <a:t> </a:t>
            </a:r>
            <a:r>
              <a:rPr lang="es-CR" sz="2400" b="1" i="1" dirty="0"/>
              <a:t>Ordinal</a:t>
            </a:r>
            <a:r>
              <a:rPr lang="es-CR" sz="2400" dirty="0"/>
              <a:t>: en un sistema de medición nominal, no es posible decir si dos características son iguales o diferentes. En los datos cualitativos hay situaciones en donde no se tiene una unidad de medida numérica, pero estamos en capacidad de determinar si los objetos tienen más o menos de la característica de interés, y por lo tanto es posible ordenarlos. Cuando tenemos datos cualitativos pero se pueden de cierta forma ordena, estamos en presencia de una escala de medición </a:t>
            </a:r>
            <a:r>
              <a:rPr lang="es-CR" sz="2400" b="1" i="1" dirty="0"/>
              <a:t>ordinal</a:t>
            </a:r>
            <a:r>
              <a:rPr lang="es-CR" sz="2400" dirty="0"/>
              <a:t>.</a:t>
            </a:r>
          </a:p>
          <a:p>
            <a:pPr>
              <a:buNone/>
            </a:pPr>
            <a:endParaRPr lang="es-CR" sz="2400" dirty="0"/>
          </a:p>
          <a:p>
            <a:pPr algn="just">
              <a:buNone/>
            </a:pPr>
            <a:r>
              <a:rPr lang="es-CR" sz="2400" dirty="0"/>
              <a:t>Ejemplos: grado académico, intensidad del dolor, posición militar, etc. </a:t>
            </a:r>
          </a:p>
          <a:p>
            <a:pPr>
              <a:buNone/>
            </a:pPr>
            <a:endParaRPr lang="es-CR" sz="2400" dirty="0"/>
          </a:p>
          <a:p>
            <a:pPr>
              <a:buNone/>
            </a:pPr>
            <a:endParaRPr lang="es-CR" sz="2400" dirty="0"/>
          </a:p>
        </p:txBody>
      </p:sp>
      <p:sp>
        <p:nvSpPr>
          <p:cNvPr id="4" name="1 Título"/>
          <p:cNvSpPr>
            <a:spLocks noGrp="1"/>
          </p:cNvSpPr>
          <p:nvPr>
            <p:ph type="title"/>
          </p:nvPr>
        </p:nvSpPr>
        <p:spPr>
          <a:xfrm>
            <a:off x="179512" y="0"/>
            <a:ext cx="8784976" cy="764704"/>
          </a:xfrm>
        </p:spPr>
        <p:txBody>
          <a:bodyPr>
            <a:normAutofit/>
          </a:bodyPr>
          <a:lstStyle/>
          <a:p>
            <a:pPr algn="ctr"/>
            <a:r>
              <a:rPr lang="es-CR" sz="3600" dirty="0"/>
              <a:t>Escala de medición: ordinal</a:t>
            </a:r>
          </a:p>
        </p:txBody>
      </p:sp>
      <p:pic>
        <p:nvPicPr>
          <p:cNvPr id="6146" name="Picture 2" descr="http://deconceptos.com/wp-content/uploads/2009/12/concepto-de-jerarquia.jpg"/>
          <p:cNvPicPr>
            <a:picLocks noChangeAspect="1" noChangeArrowheads="1"/>
          </p:cNvPicPr>
          <p:nvPr/>
        </p:nvPicPr>
        <p:blipFill>
          <a:blip r:embed="rId2" cstate="print"/>
          <a:srcRect/>
          <a:stretch>
            <a:fillRect/>
          </a:stretch>
        </p:blipFill>
        <p:spPr bwMode="auto">
          <a:xfrm>
            <a:off x="6516216" y="980728"/>
            <a:ext cx="2381250" cy="2562226"/>
          </a:xfrm>
          <a:prstGeom prst="rect">
            <a:avLst/>
          </a:prstGeom>
          <a:noFill/>
        </p:spPr>
      </p:pic>
      <p:pic>
        <p:nvPicPr>
          <p:cNvPr id="6148" name="Picture 4" descr="http://www.linternaute.com/histoire/magazine/dossier/06/portraits-revolution/images/napoleon.png"/>
          <p:cNvPicPr>
            <a:picLocks noChangeAspect="1" noChangeArrowheads="1"/>
          </p:cNvPicPr>
          <p:nvPr/>
        </p:nvPicPr>
        <p:blipFill>
          <a:blip r:embed="rId3" cstate="print"/>
          <a:srcRect/>
          <a:stretch>
            <a:fillRect/>
          </a:stretch>
        </p:blipFill>
        <p:spPr bwMode="auto">
          <a:xfrm>
            <a:off x="6660232" y="3745835"/>
            <a:ext cx="2287895" cy="2898001"/>
          </a:xfrm>
          <a:prstGeom prst="rect">
            <a:avLst/>
          </a:prstGeom>
          <a:noFill/>
        </p:spPr>
      </p:pic>
    </p:spTree>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980729"/>
            <a:ext cx="5112568" cy="5688631"/>
          </a:xfrm>
        </p:spPr>
        <p:txBody>
          <a:bodyPr>
            <a:normAutofit/>
          </a:bodyPr>
          <a:lstStyle/>
          <a:p>
            <a:pPr algn="just">
              <a:buNone/>
            </a:pPr>
            <a:r>
              <a:rPr lang="es-CR" sz="2400" b="1" i="1" dirty="0"/>
              <a:t>Intervalo</a:t>
            </a:r>
            <a:r>
              <a:rPr lang="es-CR" sz="2400" dirty="0"/>
              <a:t>: a partir de esta escala ya se tienen informaciones numéricas. La diferencia entre la escala de medición por </a:t>
            </a:r>
            <a:r>
              <a:rPr lang="es-CR" sz="2400" b="1" i="1" dirty="0"/>
              <a:t>intervalos</a:t>
            </a:r>
            <a:r>
              <a:rPr lang="es-CR" sz="2400" dirty="0"/>
              <a:t> y la de </a:t>
            </a:r>
            <a:r>
              <a:rPr lang="es-CR" sz="2400" b="1" dirty="0"/>
              <a:t>razón</a:t>
            </a:r>
            <a:r>
              <a:rPr lang="es-CR" sz="2400" dirty="0"/>
              <a:t>, es que en la de intervalos el “cero” (0) es fijado arbitrariamente, por lo que no se indica ausencia de lo que se mide.  De igual forma, información proveniente de hechos subjetivos o valoraciones se pueden clasificar como escalas por </a:t>
            </a:r>
            <a:r>
              <a:rPr lang="es-CR" sz="2400" b="1" i="1" dirty="0"/>
              <a:t>intervalo</a:t>
            </a:r>
            <a:r>
              <a:rPr lang="es-CR" sz="2400" dirty="0"/>
              <a:t>. </a:t>
            </a:r>
          </a:p>
          <a:p>
            <a:pPr algn="just">
              <a:buNone/>
            </a:pPr>
            <a:endParaRPr lang="es-CR" sz="2400" dirty="0"/>
          </a:p>
          <a:p>
            <a:pPr algn="just">
              <a:buNone/>
            </a:pPr>
            <a:r>
              <a:rPr lang="es-CR" sz="2400" dirty="0"/>
              <a:t>Ejemplos: la temperatura, el tiempo, la medición del IQ, las escalas Likert, etc.</a:t>
            </a:r>
          </a:p>
          <a:p>
            <a:pPr>
              <a:buNone/>
            </a:pPr>
            <a:endParaRPr lang="es-CR" sz="2400" dirty="0"/>
          </a:p>
          <a:p>
            <a:pPr>
              <a:buNone/>
            </a:pPr>
            <a:endParaRPr lang="es-CR" sz="2400" dirty="0"/>
          </a:p>
          <a:p>
            <a:pPr>
              <a:buNone/>
            </a:pPr>
            <a:endParaRPr lang="es-CR" sz="2400" dirty="0"/>
          </a:p>
        </p:txBody>
      </p:sp>
      <p:sp>
        <p:nvSpPr>
          <p:cNvPr id="4" name="1 Título"/>
          <p:cNvSpPr>
            <a:spLocks noGrp="1"/>
          </p:cNvSpPr>
          <p:nvPr>
            <p:ph type="title"/>
          </p:nvPr>
        </p:nvSpPr>
        <p:spPr>
          <a:xfrm>
            <a:off x="179512" y="0"/>
            <a:ext cx="8784976" cy="908720"/>
          </a:xfrm>
        </p:spPr>
        <p:txBody>
          <a:bodyPr>
            <a:normAutofit/>
          </a:bodyPr>
          <a:lstStyle/>
          <a:p>
            <a:pPr algn="ctr"/>
            <a:r>
              <a:rPr lang="es-CR" sz="3600" dirty="0"/>
              <a:t>Escala de medición: intervalo</a:t>
            </a:r>
          </a:p>
        </p:txBody>
      </p:sp>
      <p:pic>
        <p:nvPicPr>
          <p:cNvPr id="5122" name="Picture 2" descr="http://www.plantasyjardines.es/wp-content/uploads/2010/01/temperatura.jpg"/>
          <p:cNvPicPr>
            <a:picLocks noChangeAspect="1" noChangeArrowheads="1"/>
          </p:cNvPicPr>
          <p:nvPr/>
        </p:nvPicPr>
        <p:blipFill>
          <a:blip r:embed="rId2" cstate="print"/>
          <a:srcRect/>
          <a:stretch>
            <a:fillRect/>
          </a:stretch>
        </p:blipFill>
        <p:spPr bwMode="auto">
          <a:xfrm>
            <a:off x="5678363" y="980729"/>
            <a:ext cx="3286125" cy="3456383"/>
          </a:xfrm>
          <a:prstGeom prst="rect">
            <a:avLst/>
          </a:prstGeom>
          <a:noFill/>
        </p:spPr>
      </p:pic>
      <p:pic>
        <p:nvPicPr>
          <p:cNvPr id="5124" name="Picture 4" descr="http://www.ocompras.com/images/2008/01/reloj-izquierdas.jpg"/>
          <p:cNvPicPr>
            <a:picLocks noChangeAspect="1" noChangeArrowheads="1"/>
          </p:cNvPicPr>
          <p:nvPr/>
        </p:nvPicPr>
        <p:blipFill>
          <a:blip r:embed="rId3" cstate="print"/>
          <a:srcRect/>
          <a:stretch>
            <a:fillRect/>
          </a:stretch>
        </p:blipFill>
        <p:spPr bwMode="auto">
          <a:xfrm>
            <a:off x="6372200" y="4581128"/>
            <a:ext cx="2088232" cy="2088232"/>
          </a:xfrm>
          <a:prstGeom prst="rect">
            <a:avLst/>
          </a:prstGeom>
          <a:noFill/>
        </p:spPr>
      </p:pic>
    </p:spTree>
  </p:cSld>
  <p:clrMapOvr>
    <a:masterClrMapping/>
  </p:clrMapOvr>
  <p:transition spd="slow">
    <p:wheel spokes="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5616624" cy="5328592"/>
          </a:xfrm>
        </p:spPr>
        <p:txBody>
          <a:bodyPr>
            <a:normAutofit/>
          </a:bodyPr>
          <a:lstStyle/>
          <a:p>
            <a:pPr algn="just">
              <a:buNone/>
            </a:pPr>
            <a:r>
              <a:rPr lang="es-CR" sz="2400" dirty="0"/>
              <a:t> </a:t>
            </a:r>
            <a:r>
              <a:rPr lang="es-CR" sz="2400" b="1" i="1" dirty="0"/>
              <a:t>Razón:</a:t>
            </a:r>
            <a:r>
              <a:rPr lang="es-CR" sz="2400" dirty="0"/>
              <a:t> al igual que en la escala de intervalo, las observaciones derivadas de esta contienen observaciones numéricas. Sin embargo en este caso el “cero”  (0) si es verdadero y absoluto, e indica ausencia de la característica de interés. Así, por ejemplo, si tenemos una observación de cero, entonces es que no hay nada.</a:t>
            </a:r>
          </a:p>
          <a:p>
            <a:pPr>
              <a:buNone/>
            </a:pPr>
            <a:endParaRPr lang="es-CR" sz="2400" dirty="0"/>
          </a:p>
          <a:p>
            <a:pPr>
              <a:buNone/>
            </a:pPr>
            <a:r>
              <a:rPr lang="es-CR" sz="2400" dirty="0"/>
              <a:t>Ejemplo: peso, volumen, cantidad de glóbulos rojos, dinero, altura, etc.  	</a:t>
            </a:r>
          </a:p>
        </p:txBody>
      </p:sp>
      <p:sp>
        <p:nvSpPr>
          <p:cNvPr id="4" name="1 Título"/>
          <p:cNvSpPr>
            <a:spLocks noGrp="1"/>
          </p:cNvSpPr>
          <p:nvPr>
            <p:ph type="title"/>
          </p:nvPr>
        </p:nvSpPr>
        <p:spPr>
          <a:xfrm>
            <a:off x="179512" y="0"/>
            <a:ext cx="8784976" cy="908720"/>
          </a:xfrm>
        </p:spPr>
        <p:txBody>
          <a:bodyPr/>
          <a:lstStyle/>
          <a:p>
            <a:pPr algn="ctr"/>
            <a:r>
              <a:rPr lang="es-CR" dirty="0"/>
              <a:t>Escala de medición</a:t>
            </a:r>
          </a:p>
        </p:txBody>
      </p:sp>
      <p:pic>
        <p:nvPicPr>
          <p:cNvPr id="4098" name="Picture 2" descr="http://www.vitadelia.com/images/2008/05/obesidad.gif"/>
          <p:cNvPicPr>
            <a:picLocks noChangeAspect="1" noChangeArrowheads="1"/>
          </p:cNvPicPr>
          <p:nvPr/>
        </p:nvPicPr>
        <p:blipFill>
          <a:blip r:embed="rId2" cstate="print"/>
          <a:srcRect/>
          <a:stretch>
            <a:fillRect/>
          </a:stretch>
        </p:blipFill>
        <p:spPr bwMode="auto">
          <a:xfrm>
            <a:off x="6156176" y="1124744"/>
            <a:ext cx="2808312" cy="2808312"/>
          </a:xfrm>
          <a:prstGeom prst="rect">
            <a:avLst/>
          </a:prstGeom>
          <a:noFill/>
        </p:spPr>
      </p:pic>
      <p:pic>
        <p:nvPicPr>
          <p:cNvPr id="4100" name="Picture 4" descr="http://vanesasg.files.wordpress.com/2009/01/dinero.gif?w=390&amp;h=352"/>
          <p:cNvPicPr>
            <a:picLocks noChangeAspect="1" noChangeArrowheads="1"/>
          </p:cNvPicPr>
          <p:nvPr/>
        </p:nvPicPr>
        <p:blipFill>
          <a:blip r:embed="rId3" cstate="print"/>
          <a:srcRect/>
          <a:stretch>
            <a:fillRect/>
          </a:stretch>
        </p:blipFill>
        <p:spPr bwMode="auto">
          <a:xfrm>
            <a:off x="6084168" y="4077072"/>
            <a:ext cx="2736304" cy="244827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5904656" cy="5616624"/>
          </a:xfrm>
        </p:spPr>
        <p:txBody>
          <a:bodyPr>
            <a:normAutofit/>
          </a:bodyPr>
          <a:lstStyle/>
          <a:p>
            <a:pPr algn="just"/>
            <a:r>
              <a:rPr lang="es-CR" sz="2400" dirty="0"/>
              <a:t>En estadística solemos llamar a las dos primeras escalas de medición como datos categóricos o cualitativos, mientras que las últimas escalas se denominan como mediciones métrica o datos cuantitativos.</a:t>
            </a:r>
          </a:p>
          <a:p>
            <a:pPr algn="just"/>
            <a:endParaRPr lang="es-CR" sz="2400" dirty="0"/>
          </a:p>
          <a:p>
            <a:pPr algn="just"/>
            <a:r>
              <a:rPr lang="es-CR" sz="2400" dirty="0"/>
              <a:t>¿Para qué sirven los niveles de medición en estadística?</a:t>
            </a:r>
          </a:p>
          <a:p>
            <a:pPr algn="just"/>
            <a:endParaRPr lang="es-CR" sz="2400" dirty="0"/>
          </a:p>
          <a:p>
            <a:pPr algn="just"/>
            <a:r>
              <a:rPr lang="es-CR" sz="2400" dirty="0"/>
              <a:t>Esto ayuda a saber que tipo de pruebas o análisis estadístico se debe llevar a cabo. </a:t>
            </a:r>
          </a:p>
        </p:txBody>
      </p:sp>
      <p:sp>
        <p:nvSpPr>
          <p:cNvPr id="4" name="1 Título"/>
          <p:cNvSpPr>
            <a:spLocks noGrp="1"/>
          </p:cNvSpPr>
          <p:nvPr>
            <p:ph type="title"/>
          </p:nvPr>
        </p:nvSpPr>
        <p:spPr>
          <a:xfrm>
            <a:off x="179512" y="0"/>
            <a:ext cx="8784976" cy="908720"/>
          </a:xfrm>
        </p:spPr>
        <p:txBody>
          <a:bodyPr/>
          <a:lstStyle/>
          <a:p>
            <a:pPr algn="ctr"/>
            <a:r>
              <a:rPr lang="es-CR" dirty="0"/>
              <a:t>Escala de medición</a:t>
            </a:r>
          </a:p>
        </p:txBody>
      </p:sp>
      <p:pic>
        <p:nvPicPr>
          <p:cNvPr id="3074" name="Picture 2" descr="http://t2.gstatic.com/images?q=tbn:olOqYTG_ZGpc5M:http://mobile-brain-trainer.kitmaker.com/images/imagen_profe.jpg&amp;t=1"/>
          <p:cNvPicPr>
            <a:picLocks noChangeAspect="1" noChangeArrowheads="1"/>
          </p:cNvPicPr>
          <p:nvPr/>
        </p:nvPicPr>
        <p:blipFill>
          <a:blip r:embed="rId2" cstate="print"/>
          <a:srcRect/>
          <a:stretch>
            <a:fillRect/>
          </a:stretch>
        </p:blipFill>
        <p:spPr bwMode="auto">
          <a:xfrm>
            <a:off x="6671445" y="1052736"/>
            <a:ext cx="2232248" cy="2520280"/>
          </a:xfrm>
          <a:prstGeom prst="rect">
            <a:avLst/>
          </a:prstGeom>
          <a:noFill/>
        </p:spPr>
      </p:pic>
      <p:pic>
        <p:nvPicPr>
          <p:cNvPr id="3076" name="Picture 4" descr="http://comps.fotosearch.com/comp/UNC/UNC182/uno-experimento-bioingenieria_~u15868598.jpg"/>
          <p:cNvPicPr>
            <a:picLocks noChangeAspect="1" noChangeArrowheads="1"/>
          </p:cNvPicPr>
          <p:nvPr/>
        </p:nvPicPr>
        <p:blipFill>
          <a:blip r:embed="rId3" cstate="print"/>
          <a:srcRect/>
          <a:stretch>
            <a:fillRect/>
          </a:stretch>
        </p:blipFill>
        <p:spPr bwMode="auto">
          <a:xfrm>
            <a:off x="6826052" y="4077072"/>
            <a:ext cx="2317948" cy="241066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B64795DF-71F4-4A9E-BC4A-C91782624993}"/>
              </a:ext>
            </a:extLst>
          </p:cNvPr>
          <p:cNvSpPr>
            <a:spLocks noGrp="1"/>
          </p:cNvSpPr>
          <p:nvPr>
            <p:ph type="title"/>
          </p:nvPr>
        </p:nvSpPr>
        <p:spPr>
          <a:xfrm>
            <a:off x="179512" y="0"/>
            <a:ext cx="8784976" cy="908720"/>
          </a:xfrm>
        </p:spPr>
        <p:txBody>
          <a:bodyPr/>
          <a:lstStyle/>
          <a:p>
            <a:pPr algn="ctr"/>
            <a:r>
              <a:rPr lang="es-CR" dirty="0"/>
              <a:t>Escala de medición</a:t>
            </a:r>
          </a:p>
        </p:txBody>
      </p:sp>
      <p:pic>
        <p:nvPicPr>
          <p:cNvPr id="5122" name="Picture 2" descr="Resultado de imagen para how to do">
            <a:extLst>
              <a:ext uri="{FF2B5EF4-FFF2-40B4-BE49-F238E27FC236}">
                <a16:creationId xmlns:a16="http://schemas.microsoft.com/office/drawing/2014/main" id="{EBA26A35-10D7-40E8-88F7-987B131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530925" cy="612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1023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0"/>
            <a:ext cx="8784976" cy="908720"/>
          </a:xfrm>
        </p:spPr>
        <p:txBody>
          <a:bodyPr/>
          <a:lstStyle/>
          <a:p>
            <a:pPr algn="ctr"/>
            <a:r>
              <a:rPr lang="es-CR" dirty="0"/>
              <a:t>Escala de medición</a:t>
            </a:r>
          </a:p>
        </p:txBody>
      </p:sp>
      <p:sp>
        <p:nvSpPr>
          <p:cNvPr id="6" name="5 Flecha arriba"/>
          <p:cNvSpPr/>
          <p:nvPr/>
        </p:nvSpPr>
        <p:spPr>
          <a:xfrm>
            <a:off x="1259632" y="1052736"/>
            <a:ext cx="1080120" cy="5472608"/>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R"/>
          </a:p>
        </p:txBody>
      </p:sp>
      <p:cxnSp>
        <p:nvCxnSpPr>
          <p:cNvPr id="8" name="7 Conector recto"/>
          <p:cNvCxnSpPr/>
          <p:nvPr/>
        </p:nvCxnSpPr>
        <p:spPr>
          <a:xfrm>
            <a:off x="2267744" y="170080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339752" y="314096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339752" y="4725144"/>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2339752" y="6165304"/>
            <a:ext cx="27363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5292080" y="1124744"/>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Razón</a:t>
            </a:r>
          </a:p>
        </p:txBody>
      </p:sp>
      <p:sp>
        <p:nvSpPr>
          <p:cNvPr id="13" name="12 Rectángulo redondeado"/>
          <p:cNvSpPr/>
          <p:nvPr/>
        </p:nvSpPr>
        <p:spPr>
          <a:xfrm>
            <a:off x="5292080" y="2636912"/>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Intervalo</a:t>
            </a:r>
          </a:p>
        </p:txBody>
      </p:sp>
      <p:sp>
        <p:nvSpPr>
          <p:cNvPr id="14" name="13 Rectángulo redondeado"/>
          <p:cNvSpPr/>
          <p:nvPr/>
        </p:nvSpPr>
        <p:spPr>
          <a:xfrm>
            <a:off x="5292080" y="4149080"/>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Ordinal</a:t>
            </a:r>
          </a:p>
        </p:txBody>
      </p:sp>
      <p:sp>
        <p:nvSpPr>
          <p:cNvPr id="15" name="14 Rectángulo redondeado"/>
          <p:cNvSpPr/>
          <p:nvPr/>
        </p:nvSpPr>
        <p:spPr>
          <a:xfrm>
            <a:off x="5292080" y="5661248"/>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Nominal</a:t>
            </a:r>
          </a:p>
        </p:txBody>
      </p:sp>
      <p:sp>
        <p:nvSpPr>
          <p:cNvPr id="17" name="16 Rectángulo redondeado"/>
          <p:cNvSpPr/>
          <p:nvPr/>
        </p:nvSpPr>
        <p:spPr>
          <a:xfrm rot="16200000">
            <a:off x="-1620688" y="3645024"/>
            <a:ext cx="4824536" cy="9361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R" sz="3200" dirty="0"/>
              <a:t>Ganancia de información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1" name="Rectángulo redondeado 10"/>
          <p:cNvSpPr/>
          <p:nvPr/>
        </p:nvSpPr>
        <p:spPr>
          <a:xfrm>
            <a:off x="4716016" y="5863460"/>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Evaluación de la calidad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286356419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Tree>
    <p:extLst>
      <p:ext uri="{BB962C8B-B14F-4D97-AF65-F5344CB8AC3E}">
        <p14:creationId xmlns:p14="http://schemas.microsoft.com/office/powerpoint/2010/main" val="11072225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2844" y="0"/>
            <a:ext cx="8572560" cy="857232"/>
          </a:xfrm>
        </p:spPr>
        <p:txBody>
          <a:bodyPr>
            <a:normAutofit/>
          </a:bodyPr>
          <a:lstStyle/>
          <a:p>
            <a:pPr algn="ctr"/>
            <a:r>
              <a:rPr lang="es-CR" dirty="0"/>
              <a:t>Las técnicas de recolección de datos</a:t>
            </a:r>
          </a:p>
        </p:txBody>
      </p:sp>
      <p:sp>
        <p:nvSpPr>
          <p:cNvPr id="3" name="2 Marcador de contenido"/>
          <p:cNvSpPr>
            <a:spLocks noGrp="1"/>
          </p:cNvSpPr>
          <p:nvPr>
            <p:ph sz="quarter" idx="1"/>
          </p:nvPr>
        </p:nvSpPr>
        <p:spPr>
          <a:xfrm>
            <a:off x="107504" y="1196752"/>
            <a:ext cx="5832648" cy="5472608"/>
          </a:xfrm>
        </p:spPr>
        <p:txBody>
          <a:bodyPr/>
          <a:lstStyle/>
          <a:p>
            <a:pPr algn="just"/>
            <a:r>
              <a:rPr lang="es-CR" dirty="0"/>
              <a:t>Existe una gran cantidad de técnicas para la recolección de los datos.</a:t>
            </a:r>
          </a:p>
          <a:p>
            <a:pPr algn="just"/>
            <a:endParaRPr lang="es-CR" dirty="0"/>
          </a:p>
          <a:p>
            <a:pPr algn="just"/>
            <a:r>
              <a:rPr lang="es-CR" dirty="0"/>
              <a:t>Con las computadoras las formas tanto de recolectar como generar se aumento de forma más que exponencial. </a:t>
            </a:r>
          </a:p>
          <a:p>
            <a:pPr algn="just"/>
            <a:endParaRPr lang="es-CR" dirty="0"/>
          </a:p>
          <a:p>
            <a:pPr algn="just"/>
            <a:r>
              <a:rPr lang="es-CR" dirty="0"/>
              <a:t>Dependiendo del tipo de estudio es que se prefiere una u otra técnica de recolección.</a:t>
            </a:r>
          </a:p>
          <a:p>
            <a:pPr algn="just"/>
            <a:endParaRPr lang="es-CR" dirty="0"/>
          </a:p>
          <a:p>
            <a:pPr algn="just"/>
            <a:r>
              <a:rPr lang="es-CR" dirty="0"/>
              <a:t>En la actualidad, estamos ahogados en información…</a:t>
            </a:r>
          </a:p>
        </p:txBody>
      </p:sp>
      <p:pic>
        <p:nvPicPr>
          <p:cNvPr id="5122" name="Picture 2" descr="Image result for data"/>
          <p:cNvPicPr>
            <a:picLocks noChangeAspect="1" noChangeArrowheads="1"/>
          </p:cNvPicPr>
          <p:nvPr/>
        </p:nvPicPr>
        <p:blipFill rotWithShape="1">
          <a:blip r:embed="rId2">
            <a:extLst>
              <a:ext uri="{28A0092B-C50C-407E-A947-70E740481C1C}">
                <a14:useLocalDpi xmlns:a14="http://schemas.microsoft.com/office/drawing/2010/main" val="0"/>
              </a:ext>
            </a:extLst>
          </a:blip>
          <a:srcRect l="17190" r="17488"/>
          <a:stretch/>
        </p:blipFill>
        <p:spPr bwMode="auto">
          <a:xfrm>
            <a:off x="6372200" y="1032845"/>
            <a:ext cx="2306393" cy="21184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121" y="4005064"/>
            <a:ext cx="2114550"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98668"/>
      </p:ext>
    </p:extLst>
  </p:cSld>
  <p:clrMapOvr>
    <a:masterClrMapping/>
  </p:clrMapOvr>
  <p:transition>
    <p:diamon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9497" y="188640"/>
            <a:ext cx="8219256" cy="648072"/>
          </a:xfrm>
        </p:spPr>
        <p:txBody>
          <a:bodyPr>
            <a:normAutofit fontScale="90000"/>
          </a:bodyPr>
          <a:lstStyle/>
          <a:p>
            <a:r>
              <a:rPr lang="es-CR" dirty="0"/>
              <a:t>¿Qué es la Estadística o Bioestadística?</a:t>
            </a:r>
          </a:p>
        </p:txBody>
      </p:sp>
      <p:sp>
        <p:nvSpPr>
          <p:cNvPr id="3" name="Marcador de contenido 2"/>
          <p:cNvSpPr>
            <a:spLocks noGrp="1"/>
          </p:cNvSpPr>
          <p:nvPr>
            <p:ph sz="quarter" idx="1"/>
          </p:nvPr>
        </p:nvSpPr>
        <p:spPr>
          <a:xfrm>
            <a:off x="0" y="1080120"/>
            <a:ext cx="6444208" cy="5661248"/>
          </a:xfrm>
        </p:spPr>
        <p:txBody>
          <a:bodyPr>
            <a:normAutofit fontScale="92500"/>
          </a:bodyPr>
          <a:lstStyle/>
          <a:p>
            <a:pPr algn="just"/>
            <a:r>
              <a:rPr lang="es-CR" dirty="0"/>
              <a:t>De forma simple se entiende como la forma de analizar la información.</a:t>
            </a:r>
          </a:p>
          <a:p>
            <a:pPr algn="just"/>
            <a:endParaRPr lang="es-CR" dirty="0"/>
          </a:p>
          <a:p>
            <a:pPr algn="just"/>
            <a:r>
              <a:rPr lang="es-CR" dirty="0"/>
              <a:t>Sin embargo, la Estadística o Bioestadística es mucho más amplio: abarca tanto la forma de procesar la información, analizar (interpretar) y visualizarla.</a:t>
            </a:r>
          </a:p>
          <a:p>
            <a:pPr algn="just"/>
            <a:endParaRPr lang="es-CR" dirty="0"/>
          </a:p>
          <a:p>
            <a:pPr algn="just"/>
            <a:r>
              <a:rPr lang="es-CR" dirty="0"/>
              <a:t>Aunque este curso cubre el análisis y visualización  de la información, el procesamiento de la data tiene un espacio primordial a la hora de analizar información (más del 90% del tiempo se invierte en esta etapa).</a:t>
            </a:r>
          </a:p>
          <a:p>
            <a:pPr algn="just"/>
            <a:endParaRPr lang="es-CR" dirty="0"/>
          </a:p>
          <a:p>
            <a:pPr algn="just"/>
            <a:r>
              <a:rPr lang="es-CR" dirty="0"/>
              <a:t>¿Diferencias entre Estadística y Bioestadística?</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4609016"/>
            <a:ext cx="2179559" cy="1958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377" y="1412776"/>
            <a:ext cx="2019300"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5302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5870456" cy="5382360"/>
          </a:xfrm>
        </p:spPr>
        <p:txBody>
          <a:bodyPr>
            <a:noAutofit/>
          </a:bodyPr>
          <a:lstStyle/>
          <a:p>
            <a:pPr algn="just"/>
            <a:r>
              <a:rPr lang="es-CR" dirty="0"/>
              <a:t>Ejemplos de recolección de datos:</a:t>
            </a:r>
          </a:p>
          <a:p>
            <a:pPr algn="just"/>
            <a:endParaRPr lang="es-CR" dirty="0"/>
          </a:p>
          <a:p>
            <a:pPr algn="just">
              <a:buNone/>
            </a:pPr>
            <a:r>
              <a:rPr lang="es-CR" dirty="0"/>
              <a:t>-El cuestionario uno a uno (personal, auto administrado, e-mail, on-line).</a:t>
            </a:r>
          </a:p>
          <a:p>
            <a:pPr algn="just">
              <a:buNone/>
            </a:pPr>
            <a:r>
              <a:rPr lang="es-CR" dirty="0"/>
              <a:t>-La observación (conteo, fotografía, etc.).</a:t>
            </a:r>
          </a:p>
          <a:p>
            <a:pPr algn="just">
              <a:buNone/>
            </a:pPr>
            <a:r>
              <a:rPr lang="es-CR" dirty="0"/>
              <a:t>-Por experimentación (parcelas, laboratorio, etc.).</a:t>
            </a:r>
          </a:p>
          <a:p>
            <a:pPr algn="just">
              <a:buNone/>
            </a:pPr>
            <a:r>
              <a:rPr lang="es-CR" dirty="0"/>
              <a:t>-Extracción directa de la característica (análisis clínicos, etc.).</a:t>
            </a:r>
          </a:p>
          <a:p>
            <a:pPr algn="just">
              <a:buNone/>
            </a:pPr>
            <a:r>
              <a:rPr lang="es-CR" dirty="0"/>
              <a:t>-Datos disponibles en páginas web.</a:t>
            </a:r>
          </a:p>
          <a:p>
            <a:pPr algn="just">
              <a:buNone/>
            </a:pPr>
            <a:r>
              <a:rPr lang="es-CR" dirty="0"/>
              <a:t>-Generar datos a partir de simulaciones….</a:t>
            </a:r>
          </a:p>
        </p:txBody>
      </p:sp>
      <p:sp>
        <p:nvSpPr>
          <p:cNvPr id="4" name="1 Título"/>
          <p:cNvSpPr>
            <a:spLocks noGrp="1"/>
          </p:cNvSpPr>
          <p:nvPr>
            <p:ph type="title"/>
          </p:nvPr>
        </p:nvSpPr>
        <p:spPr>
          <a:xfrm>
            <a:off x="285720" y="0"/>
            <a:ext cx="8572560" cy="857232"/>
          </a:xfrm>
        </p:spPr>
        <p:txBody>
          <a:bodyPr>
            <a:normAutofit/>
          </a:bodyPr>
          <a:lstStyle/>
          <a:p>
            <a:pPr algn="ctr"/>
            <a:r>
              <a:rPr lang="es-CR" dirty="0"/>
              <a:t>Las técnicas de recolección de datos</a:t>
            </a:r>
          </a:p>
        </p:txBody>
      </p:sp>
      <p:pic>
        <p:nvPicPr>
          <p:cNvPr id="6146" name="Picture 2" descr="http://www.blogdetrabajo.com/wp-content/uploads/entrevista_de_trabajo1.jpg"/>
          <p:cNvPicPr>
            <a:picLocks noChangeAspect="1" noChangeArrowheads="1"/>
          </p:cNvPicPr>
          <p:nvPr/>
        </p:nvPicPr>
        <p:blipFill>
          <a:blip r:embed="rId2" cstate="print"/>
          <a:srcRect/>
          <a:stretch>
            <a:fillRect/>
          </a:stretch>
        </p:blipFill>
        <p:spPr bwMode="auto">
          <a:xfrm>
            <a:off x="6686431" y="1268760"/>
            <a:ext cx="2143140" cy="2143140"/>
          </a:xfrm>
          <a:prstGeom prst="rect">
            <a:avLst/>
          </a:prstGeom>
          <a:noFill/>
        </p:spPr>
      </p:pic>
      <p:pic>
        <p:nvPicPr>
          <p:cNvPr id="2050"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6664" y="4149080"/>
            <a:ext cx="226267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43342"/>
      </p:ext>
    </p:extLst>
  </p:cSld>
  <p:clrMapOvr>
    <a:masterClrMapping/>
  </p:clrMapOvr>
  <p:transition>
    <p:circl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8568952" cy="864096"/>
          </a:xfrm>
        </p:spPr>
        <p:txBody>
          <a:bodyPr>
            <a:normAutofit/>
          </a:bodyPr>
          <a:lstStyle/>
          <a:p>
            <a:pPr marL="0" indent="0" algn="ctr">
              <a:buNone/>
            </a:pPr>
            <a:r>
              <a:rPr lang="es-CR" dirty="0"/>
              <a:t>¿Alguna otra forma que conocen para generar información?</a:t>
            </a:r>
          </a:p>
        </p:txBody>
      </p:sp>
      <p:sp>
        <p:nvSpPr>
          <p:cNvPr id="4" name="1 Título"/>
          <p:cNvSpPr>
            <a:spLocks noGrp="1"/>
          </p:cNvSpPr>
          <p:nvPr>
            <p:ph type="title"/>
          </p:nvPr>
        </p:nvSpPr>
        <p:spPr>
          <a:xfrm>
            <a:off x="285720" y="0"/>
            <a:ext cx="8572560" cy="857232"/>
          </a:xfrm>
        </p:spPr>
        <p:txBody>
          <a:bodyPr>
            <a:normAutofit/>
          </a:bodyPr>
          <a:lstStyle/>
          <a:p>
            <a:pPr algn="ctr"/>
            <a:r>
              <a:rPr lang="es-CR" dirty="0"/>
              <a:t>Las técnicas de recolección de datos</a:t>
            </a:r>
          </a:p>
        </p:txBody>
      </p:sp>
      <p:pic>
        <p:nvPicPr>
          <p:cNvPr id="6146" name="Picture 2" descr="Image result for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084" y="2636912"/>
            <a:ext cx="3744416" cy="32442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ques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2607058"/>
            <a:ext cx="2803058" cy="330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5275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Tree>
    <p:extLst>
      <p:ext uri="{BB962C8B-B14F-4D97-AF65-F5344CB8AC3E}">
        <p14:creationId xmlns:p14="http://schemas.microsoft.com/office/powerpoint/2010/main" val="327619341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50918"/>
            <a:ext cx="8643998" cy="785794"/>
          </a:xfrm>
        </p:spPr>
        <p:txBody>
          <a:bodyPr>
            <a:normAutofit/>
          </a:bodyPr>
          <a:lstStyle/>
          <a:p>
            <a:pPr algn="ctr"/>
            <a:r>
              <a:rPr lang="es-CR" dirty="0"/>
              <a:t>Datos: existentes y no existentes</a:t>
            </a:r>
          </a:p>
        </p:txBody>
      </p:sp>
      <p:sp>
        <p:nvSpPr>
          <p:cNvPr id="3" name="2 Marcador de contenido"/>
          <p:cNvSpPr>
            <a:spLocks noGrp="1"/>
          </p:cNvSpPr>
          <p:nvPr>
            <p:ph sz="quarter" idx="1"/>
          </p:nvPr>
        </p:nvSpPr>
        <p:spPr>
          <a:xfrm>
            <a:off x="214282" y="928670"/>
            <a:ext cx="6072230" cy="5715040"/>
          </a:xfrm>
        </p:spPr>
        <p:txBody>
          <a:bodyPr>
            <a:normAutofit fontScale="92500" lnSpcReduction="20000"/>
          </a:bodyPr>
          <a:lstStyle/>
          <a:p>
            <a:pPr algn="just"/>
            <a:r>
              <a:rPr lang="es-CR" dirty="0"/>
              <a:t>En las investigaciones o estudios, la estadística se utiliza para muchos fines:</a:t>
            </a:r>
          </a:p>
          <a:p>
            <a:pPr algn="just"/>
            <a:endParaRPr lang="es-CR" dirty="0"/>
          </a:p>
          <a:p>
            <a:pPr algn="just">
              <a:buNone/>
            </a:pPr>
            <a:r>
              <a:rPr lang="es-CR" dirty="0"/>
              <a:t>1.Con fines de investigación científica (con el fin de conocer / mejorar el conocimiento de un fenómeno).</a:t>
            </a:r>
          </a:p>
          <a:p>
            <a:pPr algn="just">
              <a:buNone/>
            </a:pPr>
            <a:endParaRPr lang="es-CR" dirty="0"/>
          </a:p>
          <a:p>
            <a:pPr algn="just">
              <a:buNone/>
            </a:pPr>
            <a:r>
              <a:rPr lang="es-CR" dirty="0"/>
              <a:t>2. Con fines mucho más prácticas y utilitarios como: tomar decisiones, evaluar criterios de calidad, etc.</a:t>
            </a:r>
          </a:p>
          <a:p>
            <a:pPr algn="just">
              <a:buNone/>
            </a:pPr>
            <a:endParaRPr lang="es-CR" dirty="0"/>
          </a:p>
          <a:p>
            <a:pPr algn="just"/>
            <a:r>
              <a:rPr lang="es-CR" dirty="0"/>
              <a:t>Para todo esto es esencial contar con </a:t>
            </a:r>
            <a:r>
              <a:rPr lang="es-CR" b="1" i="1" dirty="0"/>
              <a:t>datos</a:t>
            </a:r>
            <a:r>
              <a:rPr lang="es-CR" dirty="0"/>
              <a:t>, por lo que se hacen preguntas tales como qué tipo de datos se quieren para llevar a cabo un estudio, cómo van a ser obtenidos, qué procedimientos y cuidados se van a seguir para lograr que esos datos sean pertinentes y de buena calidad, entre otros.</a:t>
            </a:r>
          </a:p>
        </p:txBody>
      </p:sp>
      <p:pic>
        <p:nvPicPr>
          <p:cNvPr id="5122" name="Picture 2" descr="http://psicologia.laguia2000.com/wp-content/uploads/2007/06/el-conocimiento-cientifico-origen.jpg"/>
          <p:cNvPicPr>
            <a:picLocks noChangeAspect="1" noChangeArrowheads="1"/>
          </p:cNvPicPr>
          <p:nvPr/>
        </p:nvPicPr>
        <p:blipFill>
          <a:blip r:embed="rId2" cstate="print"/>
          <a:srcRect/>
          <a:stretch>
            <a:fillRect/>
          </a:stretch>
        </p:blipFill>
        <p:spPr bwMode="auto">
          <a:xfrm>
            <a:off x="6715140" y="1214422"/>
            <a:ext cx="2122303" cy="2500330"/>
          </a:xfrm>
          <a:prstGeom prst="rect">
            <a:avLst/>
          </a:prstGeom>
          <a:noFill/>
        </p:spPr>
      </p:pic>
      <p:pic>
        <p:nvPicPr>
          <p:cNvPr id="5124" name="Picture 4" descr="http://4.bp.blogspot.com/_aaGtfLauudE/SIgOovOfhzI/AAAAAAAABMU/Vb_hdVUoKB8/s320/Concurso%2520para%2520gerenteAppb3.jpg"/>
          <p:cNvPicPr>
            <a:picLocks noChangeAspect="1" noChangeArrowheads="1"/>
          </p:cNvPicPr>
          <p:nvPr/>
        </p:nvPicPr>
        <p:blipFill>
          <a:blip r:embed="rId3" cstate="print"/>
          <a:srcRect/>
          <a:stretch>
            <a:fillRect/>
          </a:stretch>
        </p:blipFill>
        <p:spPr bwMode="auto">
          <a:xfrm>
            <a:off x="6572264" y="4071942"/>
            <a:ext cx="2214578" cy="2500330"/>
          </a:xfrm>
          <a:prstGeom prst="rect">
            <a:avLst/>
          </a:prstGeom>
          <a:noFill/>
        </p:spPr>
      </p:pic>
    </p:spTree>
    <p:extLst>
      <p:ext uri="{BB962C8B-B14F-4D97-AF65-F5344CB8AC3E}">
        <p14:creationId xmlns:p14="http://schemas.microsoft.com/office/powerpoint/2010/main" val="368566424"/>
      </p:ext>
    </p:extLst>
  </p:cSld>
  <p:clrMapOvr>
    <a:masterClrMapping/>
  </p:clrMapOvr>
  <p:transition>
    <p:strips dir="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8143932" cy="5643602"/>
          </a:xfrm>
        </p:spPr>
        <p:txBody>
          <a:bodyPr>
            <a:normAutofit/>
          </a:bodyPr>
          <a:lstStyle/>
          <a:p>
            <a:pPr algn="just"/>
            <a:r>
              <a:rPr lang="es-CR" dirty="0"/>
              <a:t>La obtención de la información estadística puede darse de dos formas :</a:t>
            </a:r>
          </a:p>
          <a:p>
            <a:endParaRPr lang="es-CR" dirty="0"/>
          </a:p>
          <a:p>
            <a:pPr marL="514350" indent="-514350" algn="just">
              <a:buAutoNum type="alphaLcPeriod"/>
            </a:pPr>
            <a:r>
              <a:rPr lang="es-CR" i="1" u="sng" dirty="0"/>
              <a:t>Los datos requeridos existen</a:t>
            </a:r>
            <a:r>
              <a:rPr lang="es-CR" dirty="0"/>
              <a:t>, ya sea porque un investigador o institución los recogió para estudiar el mismo problema o alguno similar, o porque son recogidos y publicados regularmente por una institución pública o una agencia privada (</a:t>
            </a:r>
            <a:r>
              <a:rPr lang="es-CR" i="1" dirty="0"/>
              <a:t>datos existentes</a:t>
            </a:r>
            <a:r>
              <a:rPr lang="es-CR" dirty="0"/>
              <a:t>). </a:t>
            </a:r>
          </a:p>
          <a:p>
            <a:pPr marL="514350" indent="-514350" algn="just">
              <a:buAutoNum type="alphaLcPeriod"/>
            </a:pPr>
            <a:endParaRPr lang="es-CR" dirty="0"/>
          </a:p>
          <a:p>
            <a:pPr marL="514350" indent="-514350" algn="just">
              <a:buAutoNum type="alphaLcPeriod"/>
            </a:pPr>
            <a:r>
              <a:rPr lang="es-CR" i="1" u="sng" dirty="0"/>
              <a:t>Los datos no existen</a:t>
            </a:r>
            <a:r>
              <a:rPr lang="es-CR" dirty="0"/>
              <a:t>, y se debe definir y ejecutar un procedimiento para obtenerlos (</a:t>
            </a:r>
            <a:r>
              <a:rPr lang="es-CR" i="1" dirty="0"/>
              <a:t>datos no existentes</a:t>
            </a:r>
            <a:r>
              <a:rPr lang="es-CR" dirty="0"/>
              <a:t>). </a:t>
            </a:r>
          </a:p>
        </p:txBody>
      </p:sp>
      <p:sp>
        <p:nvSpPr>
          <p:cNvPr id="5" name="1 Título"/>
          <p:cNvSpPr txBox="1">
            <a:spLocks/>
          </p:cNvSpPr>
          <p:nvPr/>
        </p:nvSpPr>
        <p:spPr>
          <a:xfrm>
            <a:off x="214282" y="50918"/>
            <a:ext cx="8643998" cy="7857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Datos: existentes y no existentes</a:t>
            </a:r>
          </a:p>
        </p:txBody>
      </p:sp>
    </p:spTree>
    <p:extLst>
      <p:ext uri="{BB962C8B-B14F-4D97-AF65-F5344CB8AC3E}">
        <p14:creationId xmlns:p14="http://schemas.microsoft.com/office/powerpoint/2010/main" val="3473150667"/>
      </p:ext>
    </p:extLst>
  </p:cSld>
  <p:clrMapOvr>
    <a:masterClrMapping/>
  </p:clrMapOvr>
  <p:transition>
    <p:strips dir="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214282" y="50918"/>
            <a:ext cx="8643998" cy="7857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Datos: existentes y no existentes</a:t>
            </a:r>
          </a:p>
        </p:txBody>
      </p:sp>
      <p:pic>
        <p:nvPicPr>
          <p:cNvPr id="3074" name="Picture 2" descr="Resultado de imagen para importa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4585692" cy="4585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importa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925" y="1761406"/>
            <a:ext cx="4002355"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87478"/>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142984"/>
            <a:ext cx="6286544" cy="5357850"/>
          </a:xfrm>
        </p:spPr>
        <p:txBody>
          <a:bodyPr>
            <a:normAutofit/>
          </a:bodyPr>
          <a:lstStyle/>
          <a:p>
            <a:pPr algn="just"/>
            <a:r>
              <a:rPr lang="es-CR" dirty="0"/>
              <a:t>Suele pasar que la información existente no sea del todo apropiada, por lo que el interesado deberá completarla recolectando nueva información.</a:t>
            </a:r>
          </a:p>
          <a:p>
            <a:pPr algn="just"/>
            <a:endParaRPr lang="es-CR" dirty="0"/>
          </a:p>
          <a:p>
            <a:pPr algn="just"/>
            <a:r>
              <a:rPr lang="es-CR" dirty="0"/>
              <a:t>Muchas veces se duda de qué tan confiable es la calidad de los datos existentes, por lo que se recomienda recolectar nuevos.</a:t>
            </a:r>
          </a:p>
          <a:p>
            <a:pPr algn="just"/>
            <a:endParaRPr lang="es-CR" dirty="0"/>
          </a:p>
          <a:p>
            <a:pPr algn="just"/>
            <a:r>
              <a:rPr lang="es-CR" dirty="0"/>
              <a:t>De igual forma, puede que los datos recolectados corresponde a una época con </a:t>
            </a:r>
            <a:br>
              <a:rPr lang="es-CR" dirty="0"/>
            </a:br>
            <a:r>
              <a:rPr lang="es-CR" dirty="0"/>
              <a:t>cierta divergencia que difiere de la actual.</a:t>
            </a:r>
          </a:p>
        </p:txBody>
      </p:sp>
      <p:pic>
        <p:nvPicPr>
          <p:cNvPr id="3074" name="Picture 2" descr="http://www.kuleuven.be/bwm/macec/new.jpg"/>
          <p:cNvPicPr>
            <a:picLocks noChangeAspect="1" noChangeArrowheads="1"/>
          </p:cNvPicPr>
          <p:nvPr/>
        </p:nvPicPr>
        <p:blipFill>
          <a:blip r:embed="rId2" cstate="print"/>
          <a:srcRect/>
          <a:stretch>
            <a:fillRect/>
          </a:stretch>
        </p:blipFill>
        <p:spPr bwMode="auto">
          <a:xfrm>
            <a:off x="6572264" y="1071546"/>
            <a:ext cx="2095588" cy="1785950"/>
          </a:xfrm>
          <a:prstGeom prst="rect">
            <a:avLst/>
          </a:prstGeom>
          <a:noFill/>
        </p:spPr>
      </p:pic>
      <p:pic>
        <p:nvPicPr>
          <p:cNvPr id="3076" name="Picture 4" descr="http://lluviadeestrellas.files.wordpress.com/2008/12/tiempo2010.jpg"/>
          <p:cNvPicPr>
            <a:picLocks noChangeAspect="1" noChangeArrowheads="1"/>
          </p:cNvPicPr>
          <p:nvPr/>
        </p:nvPicPr>
        <p:blipFill>
          <a:blip r:embed="rId3" cstate="print"/>
          <a:srcRect/>
          <a:stretch>
            <a:fillRect/>
          </a:stretch>
        </p:blipFill>
        <p:spPr bwMode="auto">
          <a:xfrm>
            <a:off x="6804248" y="3143248"/>
            <a:ext cx="2061890" cy="3286148"/>
          </a:xfrm>
          <a:prstGeom prst="rect">
            <a:avLst/>
          </a:prstGeom>
          <a:noFill/>
        </p:spPr>
      </p:pic>
      <p:sp>
        <p:nvSpPr>
          <p:cNvPr id="7" name="1 Título"/>
          <p:cNvSpPr>
            <a:spLocks noGrp="1"/>
          </p:cNvSpPr>
          <p:nvPr>
            <p:ph type="title"/>
          </p:nvPr>
        </p:nvSpPr>
        <p:spPr>
          <a:xfrm>
            <a:off x="214282" y="122926"/>
            <a:ext cx="8643998" cy="785794"/>
          </a:xfrm>
        </p:spPr>
        <p:txBody>
          <a:bodyPr>
            <a:normAutofit/>
          </a:bodyPr>
          <a:lstStyle/>
          <a:p>
            <a:pPr algn="ctr"/>
            <a:r>
              <a:rPr lang="es-CR" dirty="0"/>
              <a:t>Datos: existentes y no existentes</a:t>
            </a:r>
          </a:p>
        </p:txBody>
      </p:sp>
    </p:spTree>
    <p:extLst>
      <p:ext uri="{BB962C8B-B14F-4D97-AF65-F5344CB8AC3E}">
        <p14:creationId xmlns:p14="http://schemas.microsoft.com/office/powerpoint/2010/main" val="2157741662"/>
      </p:ext>
    </p:extLst>
  </p:cSld>
  <p:clrMapOvr>
    <a:masterClrMapping/>
  </p:clrMapOvr>
  <p:transition>
    <p:strips dir="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142984"/>
            <a:ext cx="6286544" cy="5572164"/>
          </a:xfrm>
        </p:spPr>
        <p:txBody>
          <a:bodyPr>
            <a:normAutofit fontScale="92500"/>
          </a:bodyPr>
          <a:lstStyle/>
          <a:p>
            <a:pPr algn="just"/>
            <a:r>
              <a:rPr lang="es-CR" dirty="0"/>
              <a:t>Los datos existentes se encuentran en lugares cómo:</a:t>
            </a:r>
          </a:p>
          <a:p>
            <a:pPr algn="just">
              <a:buNone/>
            </a:pPr>
            <a:r>
              <a:rPr lang="es-CR" dirty="0"/>
              <a:t>-Instituciones públicas</a:t>
            </a:r>
          </a:p>
          <a:p>
            <a:pPr algn="just">
              <a:buNone/>
            </a:pPr>
            <a:r>
              <a:rPr lang="es-CR" dirty="0"/>
              <a:t>-Registros</a:t>
            </a:r>
          </a:p>
          <a:p>
            <a:pPr algn="just">
              <a:buNone/>
            </a:pPr>
            <a:r>
              <a:rPr lang="es-CR" dirty="0"/>
              <a:t>-Páginas web</a:t>
            </a:r>
          </a:p>
          <a:p>
            <a:pPr algn="just">
              <a:buNone/>
            </a:pPr>
            <a:r>
              <a:rPr lang="es-CR" dirty="0"/>
              <a:t>-Informes</a:t>
            </a:r>
          </a:p>
          <a:p>
            <a:pPr algn="just">
              <a:buNone/>
            </a:pPr>
            <a:r>
              <a:rPr lang="es-CR" dirty="0"/>
              <a:t>-Bancos</a:t>
            </a:r>
          </a:p>
          <a:p>
            <a:pPr algn="just">
              <a:buNone/>
            </a:pPr>
            <a:endParaRPr lang="es-CR" dirty="0"/>
          </a:p>
          <a:p>
            <a:pPr algn="just"/>
            <a:r>
              <a:rPr lang="es-CR" dirty="0"/>
              <a:t>Los datos no existentes, obviamente no existentes y se deben recolectar.</a:t>
            </a:r>
          </a:p>
          <a:p>
            <a:pPr algn="just"/>
            <a:endParaRPr lang="es-CR" dirty="0"/>
          </a:p>
          <a:p>
            <a:pPr algn="just"/>
            <a:r>
              <a:rPr lang="es-CR" dirty="0"/>
              <a:t>Ahora interesa saber más que todo el procedimiento de recolección de datos por muestreo, por diseño de experimentos y por observación.</a:t>
            </a:r>
          </a:p>
        </p:txBody>
      </p:sp>
      <p:pic>
        <p:nvPicPr>
          <p:cNvPr id="2050" name="Picture 2" descr="http://www.festivalvallenato.com/imgs/valledupar/valledupar_guiaturistica_bancos_a.jpg"/>
          <p:cNvPicPr>
            <a:picLocks noChangeAspect="1" noChangeArrowheads="1"/>
          </p:cNvPicPr>
          <p:nvPr/>
        </p:nvPicPr>
        <p:blipFill>
          <a:blip r:embed="rId2" cstate="print"/>
          <a:srcRect/>
          <a:stretch>
            <a:fillRect/>
          </a:stretch>
        </p:blipFill>
        <p:spPr bwMode="auto">
          <a:xfrm>
            <a:off x="6228184" y="1571612"/>
            <a:ext cx="2779032" cy="2214578"/>
          </a:xfrm>
          <a:prstGeom prst="rect">
            <a:avLst/>
          </a:prstGeom>
          <a:noFill/>
        </p:spPr>
      </p:pic>
      <p:pic>
        <p:nvPicPr>
          <p:cNvPr id="2052" name="Picture 4" descr="http://vivagaleon.blogia.com/upload/20070617164132-question-mark-20-wince-.jpg"/>
          <p:cNvPicPr>
            <a:picLocks noChangeAspect="1" noChangeArrowheads="1"/>
          </p:cNvPicPr>
          <p:nvPr/>
        </p:nvPicPr>
        <p:blipFill>
          <a:blip r:embed="rId3" cstate="print"/>
          <a:srcRect/>
          <a:stretch>
            <a:fillRect/>
          </a:stretch>
        </p:blipFill>
        <p:spPr bwMode="auto">
          <a:xfrm>
            <a:off x="6715140" y="4071942"/>
            <a:ext cx="2171714" cy="2286016"/>
          </a:xfrm>
          <a:prstGeom prst="rect">
            <a:avLst/>
          </a:prstGeom>
          <a:noFill/>
        </p:spPr>
      </p:pic>
      <p:sp>
        <p:nvSpPr>
          <p:cNvPr id="7" name="1 Título"/>
          <p:cNvSpPr>
            <a:spLocks noGrp="1"/>
          </p:cNvSpPr>
          <p:nvPr>
            <p:ph type="title"/>
          </p:nvPr>
        </p:nvSpPr>
        <p:spPr>
          <a:xfrm>
            <a:off x="214282" y="116632"/>
            <a:ext cx="8643998" cy="785794"/>
          </a:xfrm>
        </p:spPr>
        <p:txBody>
          <a:bodyPr>
            <a:normAutofit/>
          </a:bodyPr>
          <a:lstStyle/>
          <a:p>
            <a:pPr algn="ctr"/>
            <a:r>
              <a:rPr lang="es-CR" dirty="0"/>
              <a:t>Datos: existentes y no existentes</a:t>
            </a:r>
          </a:p>
        </p:txBody>
      </p:sp>
    </p:spTree>
    <p:extLst>
      <p:ext uri="{BB962C8B-B14F-4D97-AF65-F5344CB8AC3E}">
        <p14:creationId xmlns:p14="http://schemas.microsoft.com/office/powerpoint/2010/main" val="4106910142"/>
      </p:ext>
    </p:extLst>
  </p:cSld>
  <p:clrMapOvr>
    <a:masterClrMapping/>
  </p:clrMapOvr>
  <p:transition>
    <p:strip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899785465"/>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2048" y="188640"/>
            <a:ext cx="7772400" cy="778098"/>
          </a:xfrm>
        </p:spPr>
        <p:txBody>
          <a:bodyPr>
            <a:normAutofit/>
          </a:bodyPr>
          <a:lstStyle/>
          <a:p>
            <a:pPr algn="ctr"/>
            <a:r>
              <a:rPr lang="es-CR" dirty="0"/>
              <a:t>Tipos de datos</a:t>
            </a:r>
          </a:p>
        </p:txBody>
      </p:sp>
      <p:sp>
        <p:nvSpPr>
          <p:cNvPr id="3" name="2 Marcador de contenido"/>
          <p:cNvSpPr>
            <a:spLocks noGrp="1"/>
          </p:cNvSpPr>
          <p:nvPr>
            <p:ph sz="quarter" idx="1"/>
          </p:nvPr>
        </p:nvSpPr>
        <p:spPr>
          <a:xfrm>
            <a:off x="323528" y="1196752"/>
            <a:ext cx="7772400" cy="4572000"/>
          </a:xfrm>
        </p:spPr>
        <p:txBody>
          <a:bodyPr>
            <a:normAutofit/>
          </a:bodyPr>
          <a:lstStyle/>
          <a:p>
            <a:r>
              <a:rPr lang="es-CR" sz="2400" dirty="0"/>
              <a:t>Vimos que existen dos tipos de datos: cuantitativos y cualitativos.</a:t>
            </a:r>
          </a:p>
          <a:p>
            <a:endParaRPr lang="es-CR" sz="2400" dirty="0"/>
          </a:p>
          <a:p>
            <a:r>
              <a:rPr lang="es-CR" sz="2400" dirty="0"/>
              <a:t>¿Existen otros tipos de datos?</a:t>
            </a:r>
          </a:p>
        </p:txBody>
      </p:sp>
      <p:pic>
        <p:nvPicPr>
          <p:cNvPr id="7170" name="Picture 2" descr="Image result for question"/>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99592" y="2780928"/>
            <a:ext cx="6898254" cy="341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0671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iostati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 y="0"/>
            <a:ext cx="91737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85477"/>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1196752"/>
            <a:ext cx="7772400" cy="4572000"/>
          </a:xfrm>
        </p:spPr>
        <p:txBody>
          <a:bodyPr/>
          <a:lstStyle/>
          <a:p>
            <a:r>
              <a:rPr lang="es-CR" dirty="0"/>
              <a:t>Un montón: localizaciones (geo referenciados),  imágenes,  “</a:t>
            </a:r>
            <a:r>
              <a:rPr lang="es-CR" dirty="0" err="1"/>
              <a:t>likes</a:t>
            </a:r>
            <a:r>
              <a:rPr lang="es-CR" dirty="0"/>
              <a:t>”, comentarios, etc., etc. etc., …</a:t>
            </a:r>
          </a:p>
        </p:txBody>
      </p:sp>
      <p:sp>
        <p:nvSpPr>
          <p:cNvPr id="4" name="1 Título"/>
          <p:cNvSpPr>
            <a:spLocks noGrp="1"/>
          </p:cNvSpPr>
          <p:nvPr>
            <p:ph type="title"/>
          </p:nvPr>
        </p:nvSpPr>
        <p:spPr>
          <a:xfrm>
            <a:off x="832048" y="58614"/>
            <a:ext cx="7772400" cy="778098"/>
          </a:xfrm>
        </p:spPr>
        <p:txBody>
          <a:bodyPr>
            <a:normAutofit/>
          </a:bodyPr>
          <a:lstStyle/>
          <a:p>
            <a:pPr algn="ctr"/>
            <a:r>
              <a:rPr lang="es-CR" dirty="0"/>
              <a:t>Tipos de datos</a:t>
            </a:r>
          </a:p>
        </p:txBody>
      </p:sp>
      <p:pic>
        <p:nvPicPr>
          <p:cNvPr id="8194" name="Picture 2" descr="Image result for localizac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140" y="2420888"/>
            <a:ext cx="2205455" cy="15567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localizac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3" y="2508895"/>
            <a:ext cx="2698555" cy="14687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lik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327" y="4695199"/>
            <a:ext cx="2445148" cy="16294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lik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026" b="17813"/>
          <a:stretch/>
        </p:blipFill>
        <p:spPr bwMode="auto">
          <a:xfrm>
            <a:off x="3635896" y="4512204"/>
            <a:ext cx="1985239" cy="19954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02" t="10544" r="9314" b="9546"/>
          <a:stretch/>
        </p:blipFill>
        <p:spPr bwMode="auto">
          <a:xfrm>
            <a:off x="6588224" y="4293096"/>
            <a:ext cx="1644152" cy="156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11469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2382479052"/>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lassic-stamp | Stock vector | Colourbox">
            <a:extLst>
              <a:ext uri="{FF2B5EF4-FFF2-40B4-BE49-F238E27FC236}">
                <a16:creationId xmlns:a16="http://schemas.microsoft.com/office/drawing/2014/main" id="{70DB9F70-A60F-4741-AB0C-E35ED1BC6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2332"/>
            <a:ext cx="6323012" cy="63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76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785794"/>
            <a:ext cx="6715172" cy="5286412"/>
          </a:xfrm>
        </p:spPr>
        <p:txBody>
          <a:bodyPr/>
          <a:lstStyle/>
          <a:p>
            <a:r>
              <a:rPr lang="es-CR" dirty="0"/>
              <a:t>En general, hay 4 formas de recolectar datos.</a:t>
            </a:r>
          </a:p>
        </p:txBody>
      </p:sp>
      <p:sp>
        <p:nvSpPr>
          <p:cNvPr id="4" name="1 Título"/>
          <p:cNvSpPr>
            <a:spLocks noGrp="1"/>
          </p:cNvSpPr>
          <p:nvPr>
            <p:ph type="title"/>
          </p:nvPr>
        </p:nvSpPr>
        <p:spPr>
          <a:xfrm>
            <a:off x="214282" y="0"/>
            <a:ext cx="8643998" cy="785794"/>
          </a:xfrm>
        </p:spPr>
        <p:txBody>
          <a:bodyPr>
            <a:normAutofit/>
          </a:bodyPr>
          <a:lstStyle/>
          <a:p>
            <a:pPr algn="ctr"/>
            <a:r>
              <a:rPr lang="es-CR" dirty="0"/>
              <a:t>Recolección de datos</a:t>
            </a:r>
          </a:p>
        </p:txBody>
      </p:sp>
      <p:sp>
        <p:nvSpPr>
          <p:cNvPr id="5" name="4 Rectángulo"/>
          <p:cNvSpPr/>
          <p:nvPr/>
        </p:nvSpPr>
        <p:spPr>
          <a:xfrm>
            <a:off x="247212" y="3143248"/>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muestreo</a:t>
            </a:r>
          </a:p>
        </p:txBody>
      </p:sp>
      <p:sp>
        <p:nvSpPr>
          <p:cNvPr id="6" name="5 Rectángulo"/>
          <p:cNvSpPr/>
          <p:nvPr/>
        </p:nvSpPr>
        <p:spPr>
          <a:xfrm>
            <a:off x="3214678" y="5107793"/>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diseños experimentales</a:t>
            </a:r>
          </a:p>
        </p:txBody>
      </p:sp>
      <p:sp>
        <p:nvSpPr>
          <p:cNvPr id="7" name="6 Rectángulo"/>
          <p:cNvSpPr/>
          <p:nvPr/>
        </p:nvSpPr>
        <p:spPr>
          <a:xfrm>
            <a:off x="6240154" y="3027563"/>
            <a:ext cx="2643206" cy="18744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observación</a:t>
            </a:r>
          </a:p>
        </p:txBody>
      </p:sp>
      <p:sp>
        <p:nvSpPr>
          <p:cNvPr id="8" name="7 Rectángulo"/>
          <p:cNvSpPr/>
          <p:nvPr/>
        </p:nvSpPr>
        <p:spPr>
          <a:xfrm>
            <a:off x="3214678" y="3143248"/>
            <a:ext cx="2643206" cy="164307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800" dirty="0"/>
              <a:t>Datos</a:t>
            </a:r>
          </a:p>
        </p:txBody>
      </p:sp>
      <p:cxnSp>
        <p:nvCxnSpPr>
          <p:cNvPr id="10" name="9 Conector recto de flecha"/>
          <p:cNvCxnSpPr>
            <a:stCxn id="8" idx="2"/>
            <a:endCxn id="6" idx="0"/>
          </p:cNvCxnSpPr>
          <p:nvPr/>
        </p:nvCxnSpPr>
        <p:spPr>
          <a:xfrm>
            <a:off x="4536281" y="4786322"/>
            <a:ext cx="0" cy="321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stCxn id="8" idx="3"/>
            <a:endCxn id="7" idx="1"/>
          </p:cNvCxnSpPr>
          <p:nvPr/>
        </p:nvCxnSpPr>
        <p:spPr>
          <a:xfrm>
            <a:off x="5857884" y="3964785"/>
            <a:ext cx="382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1"/>
            <a:endCxn id="5" idx="3"/>
          </p:cNvCxnSpPr>
          <p:nvPr/>
        </p:nvCxnSpPr>
        <p:spPr>
          <a:xfrm flipH="1">
            <a:off x="2890418" y="3964785"/>
            <a:ext cx="3242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5 Rectángulo"/>
          <p:cNvSpPr/>
          <p:nvPr/>
        </p:nvSpPr>
        <p:spPr>
          <a:xfrm>
            <a:off x="3207657" y="1267481"/>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En la web</a:t>
            </a:r>
          </a:p>
        </p:txBody>
      </p:sp>
      <p:cxnSp>
        <p:nvCxnSpPr>
          <p:cNvPr id="24" name="9 Conector recto de flecha"/>
          <p:cNvCxnSpPr>
            <a:endCxn id="23" idx="2"/>
          </p:cNvCxnSpPr>
          <p:nvPr/>
        </p:nvCxnSpPr>
        <p:spPr>
          <a:xfrm flipV="1">
            <a:off x="4529260" y="2910555"/>
            <a:ext cx="0" cy="232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14456"/>
      </p:ext>
    </p:extLst>
  </p:cSld>
  <p:clrMapOvr>
    <a:masterClrMapping/>
  </p:clrMapOvr>
  <p:transition>
    <p:strips dir="l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188640"/>
            <a:ext cx="8572560" cy="792088"/>
          </a:xfrm>
        </p:spPr>
        <p:txBody>
          <a:bodyPr>
            <a:normAutofit/>
          </a:bodyPr>
          <a:lstStyle/>
          <a:p>
            <a:pPr algn="ctr"/>
            <a:r>
              <a:rPr lang="es-CR" sz="3600" dirty="0"/>
              <a:t>Recolección de datos por muestreo</a:t>
            </a:r>
          </a:p>
        </p:txBody>
      </p:sp>
      <p:sp>
        <p:nvSpPr>
          <p:cNvPr id="3" name="2 Marcador de contenido"/>
          <p:cNvSpPr>
            <a:spLocks noGrp="1"/>
          </p:cNvSpPr>
          <p:nvPr>
            <p:ph sz="quarter" idx="1"/>
          </p:nvPr>
        </p:nvSpPr>
        <p:spPr>
          <a:xfrm>
            <a:off x="285720" y="1142984"/>
            <a:ext cx="6230496" cy="5500726"/>
          </a:xfrm>
        </p:spPr>
        <p:txBody>
          <a:bodyPr>
            <a:normAutofit fontScale="92500"/>
          </a:bodyPr>
          <a:lstStyle/>
          <a:p>
            <a:pPr algn="just"/>
            <a:r>
              <a:rPr lang="es-CR" dirty="0"/>
              <a:t>Cuando un estudio tiene el carácter de ser una encuesta o similar, y se utiliza el muestreo para seleccionar las unidades de estudio, existen varias técnicas para la recolección de datos.</a:t>
            </a:r>
          </a:p>
          <a:p>
            <a:pPr algn="just"/>
            <a:endParaRPr lang="es-CR" dirty="0"/>
          </a:p>
          <a:p>
            <a:pPr algn="just"/>
            <a:r>
              <a:rPr lang="es-CR" dirty="0"/>
              <a:t>Este tipo de técnica es el que posee la mayor cantidad de técnicas, entre algunas por mencionar:</a:t>
            </a:r>
          </a:p>
          <a:p>
            <a:pPr algn="just">
              <a:buNone/>
            </a:pPr>
            <a:r>
              <a:rPr lang="es-CR" dirty="0"/>
              <a:t>	-El cuestionario en forma general</a:t>
            </a:r>
          </a:p>
          <a:p>
            <a:pPr algn="just">
              <a:buNone/>
            </a:pPr>
            <a:r>
              <a:rPr lang="es-CR" dirty="0"/>
              <a:t>	-Entrevista cara a cara.</a:t>
            </a:r>
          </a:p>
          <a:p>
            <a:pPr algn="just">
              <a:buNone/>
            </a:pPr>
            <a:r>
              <a:rPr lang="es-CR" dirty="0"/>
              <a:t>	-Entrevista telefónica.</a:t>
            </a:r>
          </a:p>
          <a:p>
            <a:pPr algn="just">
              <a:buNone/>
            </a:pPr>
            <a:r>
              <a:rPr lang="es-CR" dirty="0"/>
              <a:t>	-Cuestionario online.</a:t>
            </a:r>
          </a:p>
          <a:p>
            <a:pPr algn="just">
              <a:buNone/>
            </a:pPr>
            <a:r>
              <a:rPr lang="es-CR" dirty="0"/>
              <a:t>	-Cuestionario por correo (normal y electrónico).</a:t>
            </a:r>
          </a:p>
        </p:txBody>
      </p:sp>
      <p:pic>
        <p:nvPicPr>
          <p:cNvPr id="4" name="Picture 2" descr="http://www.blogdetrabajo.com/wp-content/uploads/entrevista_de_trabajo1.jpg"/>
          <p:cNvPicPr>
            <a:picLocks noChangeAspect="1" noChangeArrowheads="1"/>
          </p:cNvPicPr>
          <p:nvPr/>
        </p:nvPicPr>
        <p:blipFill>
          <a:blip r:embed="rId2" cstate="print"/>
          <a:srcRect/>
          <a:stretch>
            <a:fillRect/>
          </a:stretch>
        </p:blipFill>
        <p:spPr bwMode="auto">
          <a:xfrm>
            <a:off x="6786578" y="4071942"/>
            <a:ext cx="2143140" cy="2143140"/>
          </a:xfrm>
          <a:prstGeom prst="rect">
            <a:avLst/>
          </a:prstGeom>
          <a:noFill/>
        </p:spPr>
      </p:pic>
      <p:pic>
        <p:nvPicPr>
          <p:cNvPr id="7170" name="Picture 2">
            <a:extLst>
              <a:ext uri="{FF2B5EF4-FFF2-40B4-BE49-F238E27FC236}">
                <a16:creationId xmlns:a16="http://schemas.microsoft.com/office/drawing/2014/main" id="{86CD7E10-58A9-42D4-968A-7B8DC69D1B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9440" y="1152106"/>
            <a:ext cx="1988840" cy="198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12964"/>
      </p:ext>
    </p:extLst>
  </p:cSld>
  <p:clrMapOvr>
    <a:masterClrMapping/>
  </p:clrMapOvr>
  <p:transition>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072594" cy="857232"/>
          </a:xfrm>
        </p:spPr>
        <p:txBody>
          <a:bodyPr>
            <a:normAutofit fontScale="90000"/>
          </a:bodyPr>
          <a:lstStyle/>
          <a:p>
            <a:r>
              <a:rPr lang="es-CR" dirty="0"/>
              <a:t>Recolección de datos por diseño experimental</a:t>
            </a:r>
          </a:p>
        </p:txBody>
      </p:sp>
      <p:sp>
        <p:nvSpPr>
          <p:cNvPr id="3" name="2 Marcador de contenido"/>
          <p:cNvSpPr>
            <a:spLocks noGrp="1"/>
          </p:cNvSpPr>
          <p:nvPr>
            <p:ph sz="quarter" idx="1"/>
          </p:nvPr>
        </p:nvSpPr>
        <p:spPr>
          <a:xfrm>
            <a:off x="107504" y="1214421"/>
            <a:ext cx="5429288" cy="5526947"/>
          </a:xfrm>
        </p:spPr>
        <p:txBody>
          <a:bodyPr>
            <a:normAutofit/>
          </a:bodyPr>
          <a:lstStyle/>
          <a:p>
            <a:pPr algn="just"/>
            <a:r>
              <a:rPr lang="es-CR" dirty="0"/>
              <a:t>Cuando los datos tiene carácter </a:t>
            </a:r>
            <a:r>
              <a:rPr lang="es-CR" i="1" dirty="0"/>
              <a:t>experimental</a:t>
            </a:r>
            <a:r>
              <a:rPr lang="es-CR" dirty="0"/>
              <a:t>, y no requieren exactamente una de persona o un sistema de preguntas para obtener cierta información.  Hay muchas formas de recolectar estos datos:</a:t>
            </a:r>
          </a:p>
          <a:p>
            <a:pPr algn="just"/>
            <a:endParaRPr lang="es-CR" dirty="0"/>
          </a:p>
          <a:p>
            <a:pPr algn="just">
              <a:buNone/>
            </a:pPr>
            <a:r>
              <a:rPr lang="es-CR" dirty="0"/>
              <a:t> -Por análisis específico o extracción de cierta característica (inyección, análisis de cierto componente de ciertas sustancias como orina, leche, </a:t>
            </a:r>
            <a:r>
              <a:rPr lang="es-CR" dirty="0" err="1"/>
              <a:t>etc</a:t>
            </a:r>
            <a:r>
              <a:rPr lang="es-CR" dirty="0"/>
              <a:t>…).</a:t>
            </a:r>
          </a:p>
          <a:p>
            <a:pPr algn="just">
              <a:buNone/>
            </a:pPr>
            <a:r>
              <a:rPr lang="es-CR" dirty="0"/>
              <a:t>-Por acomodo en parcelas u otros y aplicación de abonos u otros factores (plantaciones, cultivos, etc.).</a:t>
            </a:r>
          </a:p>
          <a:p>
            <a:pPr algn="just">
              <a:buNone/>
            </a:pPr>
            <a:endParaRPr lang="es-CR" dirty="0"/>
          </a:p>
          <a:p>
            <a:pPr>
              <a:buNone/>
            </a:pPr>
            <a:endParaRPr lang="es-CR" dirty="0"/>
          </a:p>
        </p:txBody>
      </p:sp>
      <p:pic>
        <p:nvPicPr>
          <p:cNvPr id="8194" name="Picture 2" descr="Plantation icon Royalty Free Vector Image - VectorStock">
            <a:extLst>
              <a:ext uri="{FF2B5EF4-FFF2-40B4-BE49-F238E27FC236}">
                <a16:creationId xmlns:a16="http://schemas.microsoft.com/office/drawing/2014/main" id="{BE01A552-3A04-404F-A612-EB36479B7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87"/>
          <a:stretch/>
        </p:blipFill>
        <p:spPr bwMode="auto">
          <a:xfrm>
            <a:off x="6660232" y="1214422"/>
            <a:ext cx="1656184" cy="158488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ttle, drugs, syringe, vaccination, vaccine icon">
            <a:extLst>
              <a:ext uri="{FF2B5EF4-FFF2-40B4-BE49-F238E27FC236}">
                <a16:creationId xmlns:a16="http://schemas.microsoft.com/office/drawing/2014/main" id="{3EB208B3-989C-4DE7-8085-016DBE0C4B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124110"/>
            <a:ext cx="1683316" cy="16833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NMR - National Milk Records - milk recording and dairy herd ...">
            <a:extLst>
              <a:ext uri="{FF2B5EF4-FFF2-40B4-BE49-F238E27FC236}">
                <a16:creationId xmlns:a16="http://schemas.microsoft.com/office/drawing/2014/main" id="{132CFD32-AA70-452A-A4AB-259EEBEDD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237" y="5047695"/>
            <a:ext cx="157162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605098"/>
      </p:ext>
    </p:extLst>
  </p:cSld>
  <p:clrMapOvr>
    <a:masterClrMapping/>
  </p:clrMapOvr>
  <p:transition>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71546"/>
            <a:ext cx="5857916" cy="5500726"/>
          </a:xfrm>
        </p:spPr>
        <p:txBody>
          <a:bodyPr>
            <a:normAutofit/>
          </a:bodyPr>
          <a:lstStyle/>
          <a:p>
            <a:r>
              <a:rPr lang="es-CR" dirty="0"/>
              <a:t>En el campo de la estadística, esta forma de recolectar los datos es la menos conocida pero su uso es muy frecuente y flexible.</a:t>
            </a:r>
          </a:p>
          <a:p>
            <a:endParaRPr lang="es-CR" dirty="0"/>
          </a:p>
          <a:p>
            <a:r>
              <a:rPr lang="es-CR" dirty="0"/>
              <a:t>Cuando la forma de recolectar datos por los métodos anteriores se dificultan, se utiliza la observación. </a:t>
            </a:r>
          </a:p>
          <a:p>
            <a:endParaRPr lang="es-CR" dirty="0"/>
          </a:p>
          <a:p>
            <a:r>
              <a:rPr lang="es-CR" dirty="0"/>
              <a:t>Algunos ejemplos típicos son:</a:t>
            </a:r>
          </a:p>
          <a:p>
            <a:pPr>
              <a:buNone/>
            </a:pPr>
            <a:r>
              <a:rPr lang="es-CR" dirty="0"/>
              <a:t>	-El conteo (carros).</a:t>
            </a:r>
          </a:p>
          <a:p>
            <a:pPr>
              <a:buNone/>
            </a:pPr>
            <a:r>
              <a:rPr lang="es-CR" dirty="0"/>
              <a:t>	-La selección (comida).</a:t>
            </a:r>
          </a:p>
          <a:p>
            <a:pPr>
              <a:buNone/>
            </a:pPr>
            <a:r>
              <a:rPr lang="es-CR" dirty="0"/>
              <a:t>	-</a:t>
            </a:r>
            <a:r>
              <a:rPr lang="es-CR" dirty="0" err="1"/>
              <a:t>Focus</a:t>
            </a:r>
            <a:r>
              <a:rPr lang="es-CR" dirty="0"/>
              <a:t> </a:t>
            </a:r>
            <a:r>
              <a:rPr lang="es-CR" dirty="0" err="1"/>
              <a:t>group</a:t>
            </a:r>
            <a:r>
              <a:rPr lang="es-CR" dirty="0"/>
              <a:t>…..</a:t>
            </a:r>
          </a:p>
          <a:p>
            <a:endParaRPr lang="es-CR" dirty="0"/>
          </a:p>
          <a:p>
            <a:endParaRPr lang="es-CR" dirty="0"/>
          </a:p>
          <a:p>
            <a:pPr>
              <a:buNone/>
            </a:pPr>
            <a:endParaRPr lang="es-CR" dirty="0"/>
          </a:p>
        </p:txBody>
      </p:sp>
      <p:sp>
        <p:nvSpPr>
          <p:cNvPr id="4" name="1 Título"/>
          <p:cNvSpPr>
            <a:spLocks noGrp="1"/>
          </p:cNvSpPr>
          <p:nvPr>
            <p:ph type="title"/>
          </p:nvPr>
        </p:nvSpPr>
        <p:spPr>
          <a:xfrm>
            <a:off x="71406" y="0"/>
            <a:ext cx="9072594" cy="857232"/>
          </a:xfrm>
        </p:spPr>
        <p:txBody>
          <a:bodyPr>
            <a:normAutofit/>
          </a:bodyPr>
          <a:lstStyle/>
          <a:p>
            <a:pPr algn="ctr"/>
            <a:r>
              <a:rPr lang="es-CR" dirty="0"/>
              <a:t>Recolección de datos por observación</a:t>
            </a:r>
          </a:p>
        </p:txBody>
      </p:sp>
      <p:pic>
        <p:nvPicPr>
          <p:cNvPr id="5" name="Picture 4" descr="http://www.sierramadrid.info/web/wp-content/uploads/2006/11/Autopista.gif"/>
          <p:cNvPicPr>
            <a:picLocks noChangeAspect="1" noChangeArrowheads="1"/>
          </p:cNvPicPr>
          <p:nvPr/>
        </p:nvPicPr>
        <p:blipFill>
          <a:blip r:embed="rId2" cstate="print"/>
          <a:srcRect/>
          <a:stretch>
            <a:fillRect/>
          </a:stretch>
        </p:blipFill>
        <p:spPr bwMode="auto">
          <a:xfrm>
            <a:off x="6357950" y="1000108"/>
            <a:ext cx="2506595" cy="2571768"/>
          </a:xfrm>
          <a:prstGeom prst="rect">
            <a:avLst/>
          </a:prstGeom>
          <a:noFill/>
        </p:spPr>
      </p:pic>
      <p:pic>
        <p:nvPicPr>
          <p:cNvPr id="39938" name="Picture 2" descr="http://www.broadband-finder.co.uk/blog/wp-content/uploads/2008/08/supermarket-shopper.jpg"/>
          <p:cNvPicPr>
            <a:picLocks noChangeAspect="1" noChangeArrowheads="1"/>
          </p:cNvPicPr>
          <p:nvPr/>
        </p:nvPicPr>
        <p:blipFill>
          <a:blip r:embed="rId3" cstate="print"/>
          <a:srcRect/>
          <a:stretch>
            <a:fillRect/>
          </a:stretch>
        </p:blipFill>
        <p:spPr bwMode="auto">
          <a:xfrm>
            <a:off x="4643438" y="3857628"/>
            <a:ext cx="4194905" cy="2714644"/>
          </a:xfrm>
          <a:prstGeom prst="rect">
            <a:avLst/>
          </a:prstGeom>
          <a:noFill/>
        </p:spPr>
      </p:pic>
    </p:spTree>
    <p:extLst>
      <p:ext uri="{BB962C8B-B14F-4D97-AF65-F5344CB8AC3E}">
        <p14:creationId xmlns:p14="http://schemas.microsoft.com/office/powerpoint/2010/main" val="2404896411"/>
      </p:ext>
    </p:extLst>
  </p:cSld>
  <p:clrMapOvr>
    <a:masterClrMapping/>
  </p:clrMapOvr>
  <p:transition>
    <p:wheel spokes="8"/>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23528" y="1196752"/>
            <a:ext cx="7772400" cy="5544616"/>
          </a:xfrm>
        </p:spPr>
        <p:txBody>
          <a:bodyPr/>
          <a:lstStyle/>
          <a:p>
            <a:pPr marL="0" indent="0">
              <a:buNone/>
            </a:pPr>
            <a:r>
              <a:rPr lang="es-CR" dirty="0"/>
              <a:t>Todo está en la web…..</a:t>
            </a:r>
          </a:p>
          <a:p>
            <a:pPr marL="0" indent="0">
              <a:buNone/>
            </a:pPr>
            <a:endParaRPr lang="es-CR" dirty="0"/>
          </a:p>
          <a:p>
            <a:r>
              <a:rPr lang="es-CR" dirty="0"/>
              <a:t>Cuentas</a:t>
            </a:r>
          </a:p>
          <a:p>
            <a:r>
              <a:rPr lang="es-CR" dirty="0"/>
              <a:t>Investigaciones</a:t>
            </a:r>
          </a:p>
          <a:p>
            <a:r>
              <a:rPr lang="es-CR" dirty="0"/>
              <a:t>Información espacial</a:t>
            </a:r>
          </a:p>
          <a:p>
            <a:r>
              <a:rPr lang="es-CR" dirty="0"/>
              <a:t>Nombres….</a:t>
            </a:r>
          </a:p>
          <a:p>
            <a:r>
              <a:rPr lang="es-CR" dirty="0"/>
              <a:t>Algo no está en la web?</a:t>
            </a:r>
          </a:p>
          <a:p>
            <a:endParaRPr lang="es-CR" dirty="0"/>
          </a:p>
          <a:p>
            <a:endParaRPr lang="es-CR" dirty="0"/>
          </a:p>
          <a:p>
            <a:pPr marL="0" indent="0">
              <a:buNone/>
            </a:pPr>
            <a:endParaRPr lang="es-CR" dirty="0"/>
          </a:p>
          <a:p>
            <a:pPr marL="0" indent="0">
              <a:buNone/>
            </a:pPr>
            <a:endParaRPr lang="es-ES" dirty="0"/>
          </a:p>
        </p:txBody>
      </p:sp>
      <p:sp>
        <p:nvSpPr>
          <p:cNvPr id="4" name="1 Título"/>
          <p:cNvSpPr>
            <a:spLocks noGrp="1"/>
          </p:cNvSpPr>
          <p:nvPr>
            <p:ph type="title"/>
          </p:nvPr>
        </p:nvSpPr>
        <p:spPr>
          <a:xfrm>
            <a:off x="95057" y="116632"/>
            <a:ext cx="9072594" cy="792088"/>
          </a:xfrm>
        </p:spPr>
        <p:txBody>
          <a:bodyPr>
            <a:normAutofit/>
          </a:bodyPr>
          <a:lstStyle/>
          <a:p>
            <a:pPr algn="ctr"/>
            <a:r>
              <a:rPr lang="es-CR" dirty="0"/>
              <a:t>Recolección de datos en la web</a:t>
            </a:r>
          </a:p>
        </p:txBody>
      </p:sp>
      <p:pic>
        <p:nvPicPr>
          <p:cNvPr id="1026" name="Picture 2" descr="http://datorama.com/wp-content/uploads/2014/05/pc.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908720"/>
            <a:ext cx="3276363" cy="3276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logs.deusto.es/master-informatica/wp-content/uploads/2016/01/data_manage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362" y="3727145"/>
            <a:ext cx="3722465" cy="301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19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unge Sello De Goma Con La Palabra Update, Ilustración Vectorial ...">
            <a:extLst>
              <a:ext uri="{FF2B5EF4-FFF2-40B4-BE49-F238E27FC236}">
                <a16:creationId xmlns:a16="http://schemas.microsoft.com/office/drawing/2014/main" id="{055A1859-B5F7-4CD9-90BB-C1E0ADC7BC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1"/>
          <a:stretch/>
        </p:blipFill>
        <p:spPr bwMode="auto">
          <a:xfrm>
            <a:off x="-8878" y="0"/>
            <a:ext cx="91528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33662"/>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124744"/>
            <a:ext cx="5904656" cy="5400600"/>
          </a:xfrm>
        </p:spPr>
        <p:txBody>
          <a:bodyPr>
            <a:normAutofit/>
          </a:bodyPr>
          <a:lstStyle/>
          <a:p>
            <a:pPr algn="just"/>
            <a:r>
              <a:rPr lang="es-CR" sz="2400" dirty="0"/>
              <a:t>Las formas más novedosas de recolectar información suelen ser:</a:t>
            </a:r>
          </a:p>
          <a:p>
            <a:pPr marL="0" indent="0" algn="just">
              <a:buNone/>
            </a:pPr>
            <a:endParaRPr lang="es-CR" sz="2400" dirty="0"/>
          </a:p>
          <a:p>
            <a:pPr marL="0" indent="0" algn="just">
              <a:buNone/>
            </a:pPr>
            <a:r>
              <a:rPr lang="es-CR" sz="2400" dirty="0"/>
              <a:t>-Los LIKES</a:t>
            </a:r>
          </a:p>
          <a:p>
            <a:pPr marL="0" indent="0" algn="just">
              <a:buNone/>
            </a:pPr>
            <a:r>
              <a:rPr lang="es-CR" sz="2400" dirty="0"/>
              <a:t>-Comentarios en redes sociales</a:t>
            </a:r>
          </a:p>
          <a:p>
            <a:pPr marL="0" indent="0" algn="just">
              <a:buNone/>
            </a:pPr>
            <a:r>
              <a:rPr lang="es-CR" sz="2400" dirty="0"/>
              <a:t>-Las imágenes</a:t>
            </a:r>
          </a:p>
          <a:p>
            <a:pPr marL="0" indent="0" algn="just">
              <a:buNone/>
            </a:pPr>
            <a:r>
              <a:rPr lang="es-CR" sz="2400" dirty="0"/>
              <a:t>-Las localizaciones</a:t>
            </a:r>
          </a:p>
          <a:p>
            <a:pPr marL="0" indent="0" algn="just">
              <a:buNone/>
            </a:pPr>
            <a:r>
              <a:rPr lang="es-CR" sz="2400" dirty="0"/>
              <a:t>-Entre otros.</a:t>
            </a:r>
          </a:p>
          <a:p>
            <a:pPr marL="0" indent="0" algn="just">
              <a:buNone/>
            </a:pPr>
            <a:endParaRPr lang="es-CR" sz="2400" dirty="0"/>
          </a:p>
          <a:p>
            <a:pPr algn="just"/>
            <a:r>
              <a:rPr lang="es-CR" sz="2400" dirty="0"/>
              <a:t>Nuevas tecnologías o redes sociales se asocian estrechamente con formas de recolectar información…</a:t>
            </a:r>
          </a:p>
        </p:txBody>
      </p:sp>
      <p:sp>
        <p:nvSpPr>
          <p:cNvPr id="4" name="1 Título"/>
          <p:cNvSpPr>
            <a:spLocks noGrp="1"/>
          </p:cNvSpPr>
          <p:nvPr>
            <p:ph type="title"/>
          </p:nvPr>
        </p:nvSpPr>
        <p:spPr>
          <a:xfrm>
            <a:off x="95057" y="116632"/>
            <a:ext cx="9072594" cy="792088"/>
          </a:xfrm>
        </p:spPr>
        <p:txBody>
          <a:bodyPr>
            <a:normAutofit/>
          </a:bodyPr>
          <a:lstStyle/>
          <a:p>
            <a:pPr algn="ctr"/>
            <a:r>
              <a:rPr lang="es-CR" dirty="0"/>
              <a:t>Recolección de datos en la web</a:t>
            </a:r>
          </a:p>
        </p:txBody>
      </p:sp>
      <p:pic>
        <p:nvPicPr>
          <p:cNvPr id="4098" name="Picture 2" descr="Resultado de imagen para li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268760"/>
            <a:ext cx="1726043" cy="15841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location icon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1634" y="3212976"/>
            <a:ext cx="1571328" cy="15713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para soci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5144344"/>
            <a:ext cx="2162766" cy="152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07075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1262</TotalTime>
  <Words>4018</Words>
  <Application>Microsoft Macintosh PowerPoint</Application>
  <PresentationFormat>On-screen Show (4:3)</PresentationFormat>
  <Paragraphs>506</Paragraphs>
  <Slides>105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Franklin Gothic Book</vt:lpstr>
      <vt:lpstr>Perpetua</vt:lpstr>
      <vt:lpstr>Wingdings</vt:lpstr>
      <vt:lpstr>Wingdings 2</vt:lpstr>
      <vt:lpstr>Equidad</vt:lpstr>
      <vt:lpstr>PowerPoint Presentation</vt:lpstr>
      <vt:lpstr>¿Por qué estudiar Estadística o Bioestadística ?</vt:lpstr>
      <vt:lpstr>PowerPoint Presentation</vt:lpstr>
      <vt:lpstr>¿Por qué estudiar Estadística o Bioestadística ?</vt:lpstr>
      <vt:lpstr>Índice</vt:lpstr>
      <vt:lpstr>Índice</vt:lpstr>
      <vt:lpstr>Índice</vt:lpstr>
      <vt:lpstr>¿Qué es la Estadística o Bioestadística?</vt:lpstr>
      <vt:lpstr>PowerPoint Presentation</vt:lpstr>
      <vt:lpstr>Índice</vt:lpstr>
      <vt:lpstr>¿Qué es la Estadística?</vt:lpstr>
      <vt:lpstr>¿Qué es la Estadística?</vt:lpstr>
      <vt:lpstr>¿Qué es la Estadística?</vt:lpstr>
      <vt:lpstr>¿Qué es la Bioestadística?</vt:lpstr>
      <vt:lpstr>Índice</vt:lpstr>
      <vt:lpstr>Historia de la Estadística</vt:lpstr>
      <vt:lpstr>Historia de la Estadística</vt:lpstr>
      <vt:lpstr>Historia de la Estadística</vt:lpstr>
      <vt:lpstr>Historia de la Estadística</vt:lpstr>
      <vt:lpstr>Historia de la Estadística</vt:lpstr>
      <vt:lpstr>Historia de la Estadística</vt:lpstr>
      <vt:lpstr>PowerPoint Presentation</vt:lpstr>
      <vt:lpstr>PowerPoint Presentation</vt:lpstr>
      <vt:lpstr>PowerPoint Presentation</vt:lpstr>
      <vt:lpstr>PowerPoint Presentation</vt:lpstr>
      <vt:lpstr>PowerPoint Presentation</vt:lpstr>
      <vt:lpstr>PowerPoint Presentation</vt:lpstr>
      <vt:lpstr>Índice</vt:lpstr>
      <vt:lpstr>Áreas de la Estadística</vt:lpstr>
      <vt:lpstr>Áreas de la Estadística</vt:lpstr>
      <vt:lpstr>Áreas de la Estadística</vt:lpstr>
      <vt:lpstr>Índice</vt:lpstr>
      <vt:lpstr>División de la Estadística : antes</vt:lpstr>
      <vt:lpstr>PowerPoint Presentation</vt:lpstr>
      <vt:lpstr>Estadística descriptiva</vt:lpstr>
      <vt:lpstr>PowerPoint Presentation</vt:lpstr>
      <vt:lpstr>Estadística-matemática</vt:lpstr>
      <vt:lpstr>PowerPoint Presentation</vt:lpstr>
      <vt:lpstr>Estadística Inferencial</vt:lpstr>
      <vt:lpstr>PowerPoint Presentation</vt:lpstr>
      <vt:lpstr>Informática</vt:lpstr>
      <vt:lpstr>PowerPoint Presentation</vt:lpstr>
      <vt:lpstr>PowerPoint Presentation</vt:lpstr>
      <vt:lpstr>Índice</vt:lpstr>
      <vt:lpstr>La estadística en nuestros días</vt:lpstr>
      <vt:lpstr>La estadística en nuestros días</vt:lpstr>
      <vt:lpstr>La estadística en nuestros días</vt:lpstr>
      <vt:lpstr>La estadística en nuestros días: academia</vt:lpstr>
      <vt:lpstr>PowerPoint Presentation</vt:lpstr>
      <vt:lpstr>La estadística en nuestros días: profesional</vt:lpstr>
      <vt:lpstr>La estadística en nuestros días: Big data</vt:lpstr>
      <vt:lpstr>La estadística en nuestros días: AI – ML - DL</vt:lpstr>
      <vt:lpstr>La estadística en nuestros días: era digital</vt:lpstr>
      <vt:lpstr>PowerPoint Presentation</vt:lpstr>
      <vt:lpstr>La estadística en nuestros días: internet de las cosas</vt:lpstr>
      <vt:lpstr>La estadística en nuestros días: la AI</vt:lpstr>
      <vt:lpstr>Índice</vt:lpstr>
      <vt:lpstr>Índice</vt:lpstr>
      <vt:lpstr>Unidad Estadística (UE), característica y observación</vt:lpstr>
      <vt:lpstr>Unidad Estadística (UE), característica y observación</vt:lpstr>
      <vt:lpstr>Unidad Estadística (UE), característica y observación</vt:lpstr>
      <vt:lpstr>Unidad Estadística (UE), característica y observación</vt:lpstr>
      <vt:lpstr>Unidad Estadística (UE), característica y observación</vt:lpstr>
      <vt:lpstr>Población finita e infinita</vt:lpstr>
      <vt:lpstr>Población finita e infinita</vt:lpstr>
      <vt:lpstr>Datos Estadística y Análisis Estadísticos</vt:lpstr>
      <vt:lpstr>Transversal vs. longitudinal</vt:lpstr>
      <vt:lpstr>Tipos de datos y escala de medición</vt:lpstr>
      <vt:lpstr>Clasificación de la naturaleza de los datos</vt:lpstr>
      <vt:lpstr>Escala de medición: nominal</vt:lpstr>
      <vt:lpstr>Escala de medición: ordinal</vt:lpstr>
      <vt:lpstr>Escala de medición: intervalo</vt:lpstr>
      <vt:lpstr>Escala de medición</vt:lpstr>
      <vt:lpstr>Escala de medición</vt:lpstr>
      <vt:lpstr>Escala de medición</vt:lpstr>
      <vt:lpstr>Escala de medición</vt:lpstr>
      <vt:lpstr>Índice</vt:lpstr>
      <vt:lpstr>Índice</vt:lpstr>
      <vt:lpstr>Las técnicas de recolección de datos</vt:lpstr>
      <vt:lpstr>Las técnicas de recolección de datos</vt:lpstr>
      <vt:lpstr>Las técnicas de recolección de datos</vt:lpstr>
      <vt:lpstr>Índice</vt:lpstr>
      <vt:lpstr>Datos: existentes y no existentes</vt:lpstr>
      <vt:lpstr>PowerPoint Presentation</vt:lpstr>
      <vt:lpstr>PowerPoint Presentation</vt:lpstr>
      <vt:lpstr>Datos: existentes y no existentes</vt:lpstr>
      <vt:lpstr>Datos: existentes y no existentes</vt:lpstr>
      <vt:lpstr>Índice</vt:lpstr>
      <vt:lpstr>Tipos de datos</vt:lpstr>
      <vt:lpstr>Tipos de datos</vt:lpstr>
      <vt:lpstr>Índice</vt:lpstr>
      <vt:lpstr>PowerPoint Presentation</vt:lpstr>
      <vt:lpstr>Recolección de datos</vt:lpstr>
      <vt:lpstr>Recolección de datos por muestreo</vt:lpstr>
      <vt:lpstr>Recolección de datos por diseño experimental</vt:lpstr>
      <vt:lpstr>Recolección de datos por observación</vt:lpstr>
      <vt:lpstr>Recolección de datos en la web</vt:lpstr>
      <vt:lpstr>PowerPoint Presentation</vt:lpstr>
      <vt:lpstr>Recolección de datos en la web</vt:lpstr>
      <vt:lpstr>Recolección de datos mediante simulaciones</vt:lpstr>
      <vt:lpstr>Índice</vt:lpstr>
      <vt:lpstr>Evaluación de la calidad de los datos</vt:lpstr>
      <vt:lpstr>Evaluación de la calidad de los datos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Oscar</dc:creator>
  <cp:lastModifiedBy>Oscar Javier Centeno Mora</cp:lastModifiedBy>
  <cp:revision>154</cp:revision>
  <dcterms:created xsi:type="dcterms:W3CDTF">2010-08-29T04:49:54Z</dcterms:created>
  <dcterms:modified xsi:type="dcterms:W3CDTF">2024-08-20T17:55:57Z</dcterms:modified>
</cp:coreProperties>
</file>